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4"/>
  </p:notesMasterIdLst>
  <p:sldIdLst>
    <p:sldId id="380" r:id="rId2"/>
    <p:sldId id="369" r:id="rId3"/>
    <p:sldId id="371" r:id="rId4"/>
    <p:sldId id="394" r:id="rId5"/>
    <p:sldId id="395" r:id="rId6"/>
    <p:sldId id="396" r:id="rId7"/>
    <p:sldId id="397" r:id="rId8"/>
    <p:sldId id="398" r:id="rId9"/>
    <p:sldId id="399" r:id="rId10"/>
    <p:sldId id="400" r:id="rId11"/>
    <p:sldId id="401" r:id="rId12"/>
    <p:sldId id="402" r:id="rId13"/>
    <p:sldId id="372" r:id="rId14"/>
    <p:sldId id="373" r:id="rId15"/>
    <p:sldId id="374" r:id="rId16"/>
    <p:sldId id="375" r:id="rId17"/>
    <p:sldId id="376" r:id="rId18"/>
    <p:sldId id="377" r:id="rId19"/>
    <p:sldId id="378" r:id="rId20"/>
    <p:sldId id="379" r:id="rId21"/>
    <p:sldId id="361" r:id="rId22"/>
    <p:sldId id="382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4624"/>
  </p:normalViewPr>
  <p:slideViewPr>
    <p:cSldViewPr snapToGrid="0" snapToObjects="1">
      <p:cViewPr varScale="1">
        <p:scale>
          <a:sx n="107" d="100"/>
          <a:sy n="107" d="100"/>
        </p:scale>
        <p:origin x="8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82C63A-B3A8-2248-AB18-8EE0246D5927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DC470E-6F89-C04B-9B29-2017F22916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9305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45EAC3D7-8EC6-2B4E-975C-446E70963761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045953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45EAC3D7-8EC6-2B4E-975C-446E70963761}" type="slidenum">
              <a:rPr lang="en-GB" smtClean="0"/>
              <a:pPr>
                <a:defRPr/>
              </a:pPr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613330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45EAC3D7-8EC6-2B4E-975C-446E70963761}" type="slidenum">
              <a:rPr lang="en-GB" smtClean="0"/>
              <a:pPr>
                <a:defRPr/>
              </a:pPr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950498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45EAC3D7-8EC6-2B4E-975C-446E70963761}" type="slidenum">
              <a:rPr lang="en-GB" smtClean="0"/>
              <a:pPr>
                <a:defRPr/>
              </a:pPr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55561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45EAC3D7-8EC6-2B4E-975C-446E70963761}" type="slidenum">
              <a:rPr lang="en-GB" smtClean="0"/>
              <a:pPr>
                <a:defRPr/>
              </a:pPr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522630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45EAC3D7-8EC6-2B4E-975C-446E70963761}" type="slidenum">
              <a:rPr lang="en-GB" smtClean="0"/>
              <a:pPr>
                <a:defRPr/>
              </a:pPr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054456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45EAC3D7-8EC6-2B4E-975C-446E70963761}" type="slidenum">
              <a:rPr lang="en-GB" smtClean="0"/>
              <a:pPr>
                <a:defRPr/>
              </a:pPr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645141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45EAC3D7-8EC6-2B4E-975C-446E70963761}" type="slidenum">
              <a:rPr lang="en-GB" smtClean="0"/>
              <a:pPr>
                <a:defRPr/>
              </a:pPr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528645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45EAC3D7-8EC6-2B4E-975C-446E70963761}" type="slidenum">
              <a:rPr lang="en-GB" smtClean="0"/>
              <a:pPr>
                <a:defRPr/>
              </a:pPr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574730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45EAC3D7-8EC6-2B4E-975C-446E70963761}" type="slidenum">
              <a:rPr lang="en-GB" smtClean="0"/>
              <a:pPr>
                <a:defRPr/>
              </a:pPr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595219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45EAC3D7-8EC6-2B4E-975C-446E70963761}" type="slidenum">
              <a:rPr lang="en-GB" smtClean="0"/>
              <a:pPr>
                <a:defRPr/>
              </a:pPr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93044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45EAC3D7-8EC6-2B4E-975C-446E70963761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823061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45EAC3D7-8EC6-2B4E-975C-446E70963761}" type="slidenum">
              <a:rPr lang="en-GB" smtClean="0"/>
              <a:pPr>
                <a:defRPr/>
              </a:pPr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28037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45EAC3D7-8EC6-2B4E-975C-446E70963761}" type="slidenum">
              <a:rPr lang="en-GB" smtClean="0"/>
              <a:pPr>
                <a:defRPr/>
              </a:pPr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292464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45EAC3D7-8EC6-2B4E-975C-446E70963761}" type="slidenum">
              <a:rPr lang="en-GB" smtClean="0"/>
              <a:pPr>
                <a:defRPr/>
              </a:pPr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12131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45EAC3D7-8EC6-2B4E-975C-446E70963761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72735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45EAC3D7-8EC6-2B4E-975C-446E70963761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63363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45EAC3D7-8EC6-2B4E-975C-446E70963761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85744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45EAC3D7-8EC6-2B4E-975C-446E70963761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11316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45EAC3D7-8EC6-2B4E-975C-446E70963761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37357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45EAC3D7-8EC6-2B4E-975C-446E70963761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015015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45EAC3D7-8EC6-2B4E-975C-446E70963761}" type="slidenum">
              <a:rPr lang="en-GB" smtClean="0"/>
              <a:pPr>
                <a:defRPr/>
              </a:pPr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57958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98A195-3107-F543-96FF-8E0E80F5B1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97A1D7-78DE-B446-85F2-E5BC20A7CB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A817F3-B15B-1C46-B009-951D0B7F5F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47A60-72C8-3742-A97D-9BE867947606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C5DBA1-AA4C-8448-A377-CCE3232FA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E1F8BD-C70B-A94C-AF72-980755A770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84056-1423-0C46-9DAA-BCAF02F6A6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6914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C05AD1-E9DA-1745-8F42-57756F2087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12D169-ADC8-1D4C-9DBB-3690D16311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B98BE9-D9F4-C843-84A9-87F28010C3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47A60-72C8-3742-A97D-9BE867947606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1CD51B-BA66-9F43-A329-8DD2FA26B5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806E1E-9D33-2344-A5E0-4241F71B2D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84056-1423-0C46-9DAA-BCAF02F6A6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7406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B2EACF9-EA79-894D-AFCD-0C934A32265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297093D-E429-B34E-85CA-5DD30E8BC7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CDB15C-655E-5D49-BC20-962029EE91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47A60-72C8-3742-A97D-9BE867947606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BABA18-DB8E-F842-9DB5-F6B476BA14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597A0F-9F5D-4E4D-B652-39B4D6DE7A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84056-1423-0C46-9DAA-BCAF02F6A6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2816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Chart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11772901" y="976313"/>
            <a:ext cx="133351" cy="119062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auto">
          <a:xfrm flipV="1">
            <a:off x="1" y="914400"/>
            <a:ext cx="5382684" cy="74613"/>
          </a:xfrm>
          <a:prstGeom prst="rect">
            <a:avLst/>
          </a:prstGeom>
          <a:gradFill rotWithShape="0">
            <a:gsLst>
              <a:gs pos="0">
                <a:srgbClr val="000099"/>
              </a:gs>
              <a:gs pos="100000">
                <a:schemeClr val="accent2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 flipV="1">
            <a:off x="5382685" y="914400"/>
            <a:ext cx="6555316" cy="7461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rgbClr val="DDDDDD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wrap="none" lIns="83338" tIns="41669" rIns="83338" bIns="41669" anchor="ctr"/>
          <a:lstStyle/>
          <a:p>
            <a:pPr algn="ctr" defTabSz="833438"/>
            <a:endParaRPr lang="en-US" sz="2000"/>
          </a:p>
        </p:txBody>
      </p:sp>
      <p:sp>
        <p:nvSpPr>
          <p:cNvPr id="8" name="WordArt 10"/>
          <p:cNvSpPr>
            <a:spLocks noChangeArrowheads="1" noChangeShapeType="1" noTextEdit="1"/>
          </p:cNvSpPr>
          <p:nvPr/>
        </p:nvSpPr>
        <p:spPr bwMode="auto">
          <a:xfrm>
            <a:off x="10274300" y="838200"/>
            <a:ext cx="1752600" cy="228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4204"/>
              </a:avLst>
            </a:prstTxWarp>
            <a:scene3d>
              <a:camera prst="legacyPerspectiveBottomRight">
                <a:rot lat="0" lon="21239996" rev="0"/>
              </a:camera>
              <a:lightRig rig="legacyHarsh3" dir="l"/>
            </a:scene3d>
            <a:sp3d extrusionH="430200" prstMaterial="legacyMatte">
              <a:extrusionClr>
                <a:srgbClr val="C0C0C0"/>
              </a:extrusionClr>
            </a:sp3d>
          </a:bodyPr>
          <a:lstStyle/>
          <a:p>
            <a:pPr algn="ctr"/>
            <a:r>
              <a:rPr lang="en-US" sz="3600" b="1" i="1" kern="10" normalizeH="1">
                <a:ln w="9525">
                  <a:round/>
                  <a:headEnd/>
                  <a:tailEnd/>
                </a:ln>
                <a:solidFill>
                  <a:srgbClr val="3333FF">
                    <a:alpha val="50195"/>
                  </a:srgbClr>
                </a:solidFill>
                <a:latin typeface="Bookman Old Style"/>
                <a:ea typeface="Bookman Old Style"/>
                <a:cs typeface="Bookman Old Style"/>
              </a:rPr>
              <a:t>AETC</a:t>
            </a:r>
          </a:p>
        </p:txBody>
      </p:sp>
      <p:pic>
        <p:nvPicPr>
          <p:cNvPr id="9" name="Picture 11" descr="chrmblue_std small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468" y="128588"/>
            <a:ext cx="1071033" cy="741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0" name="Object 15"/>
          <p:cNvGraphicFramePr>
            <a:graphicFrameLocks noChangeAspect="1"/>
          </p:cNvGraphicFramePr>
          <p:nvPr/>
        </p:nvGraphicFramePr>
        <p:xfrm>
          <a:off x="10934700" y="79376"/>
          <a:ext cx="950384" cy="682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Document" r:id="rId4" imgW="2724150" imgH="2607733" progId="Word.Document.8">
                  <p:embed/>
                </p:oleObj>
              </mc:Choice>
              <mc:Fallback>
                <p:oleObj name="Document" r:id="rId4" imgW="2724150" imgH="2607733" progId="Word.Document.8">
                  <p:embed/>
                  <p:pic>
                    <p:nvPicPr>
                      <p:cNvPr id="1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34700" y="79376"/>
                        <a:ext cx="950384" cy="682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99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FFFF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1932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304800"/>
            <a:ext cx="8331200" cy="4572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08001" y="1066801"/>
            <a:ext cx="5380567" cy="51482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6091767" y="1066801"/>
            <a:ext cx="5382684" cy="5148263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11" name="Rectangle 8"/>
          <p:cNvSpPr>
            <a:spLocks noGrp="1" noChangeArrowheads="1"/>
          </p:cNvSpPr>
          <p:nvPr>
            <p:ph type="dt" idx="10"/>
          </p:nvPr>
        </p:nvSpPr>
        <p:spPr>
          <a:xfrm>
            <a:off x="10668000" y="6486526"/>
            <a:ext cx="882651" cy="265113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Lucida Sans Unicode" charset="0"/>
              </a:defRPr>
            </a:lvl1pPr>
          </a:lstStyle>
          <a:p>
            <a:pPr>
              <a:defRPr/>
            </a:pPr>
            <a:fld id="{095C49D8-7549-9F41-9561-5E54BC183A6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4214355"/>
      </p:ext>
    </p:extLst>
  </p:cSld>
  <p:clrMapOvr>
    <a:masterClrMapping/>
  </p:clrMapOvr>
  <p:transition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3387EF-9CB8-C24E-8E2D-3DB9071094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9CF75-DC40-6D4C-944C-5C13DA6C63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292B3C-7AA6-C142-940E-0F2E660DA0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47A60-72C8-3742-A97D-9BE867947606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1ACD9C-2495-8F42-AA5D-E71692E54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9DE732-0A21-CB40-99B3-A18E1B8ED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84056-1423-0C46-9DAA-BCAF02F6A6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797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C950C3-14DE-D549-83B0-0C81F89DCB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FFDB8E-7BC5-A947-8719-E45E5E7F09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3F994F-FD55-8746-B895-3C1D26E35C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47A60-72C8-3742-A97D-9BE867947606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D61945-A89C-3D4C-A795-18D20DA138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F8078B-403B-7C4B-B281-558164C770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84056-1423-0C46-9DAA-BCAF02F6A6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535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EE3984-F758-F848-AF5B-CA4C164C65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E7F92F-8E9C-7849-92C5-FEB2BAB401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E27E42-D485-234B-B00E-699538A7EF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3586B2-E991-9847-9EB4-1B896D7F62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47A60-72C8-3742-A97D-9BE867947606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2D3857-1BC9-9F4F-9663-BA20BB9F06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FDF4F2-A88F-CB4B-8EA7-EE5378C2F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84056-1423-0C46-9DAA-BCAF02F6A6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367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1FA925-D348-2F4D-9BE5-0C20D6F7B0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C5C74A-B6C8-8949-A545-B91E32A951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8A5E3B-80FF-6048-9A34-D8112ED959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77CF1F5-881A-344D-9C2B-CED49CF138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7A826D-ED2C-724B-A357-D572ACAF0D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3424D6-0623-E843-9ADD-12791D0F63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47A60-72C8-3742-A97D-9BE867947606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0BD64F5-B2BB-2C4F-9D79-9D6D7AFD6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B97205F-559D-674C-9426-1A0F20202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84056-1423-0C46-9DAA-BCAF02F6A6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8355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AB9D4C-BC41-1342-896A-059516FBD7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ED5659A-1C2C-D940-9074-459673B2FB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47A60-72C8-3742-A97D-9BE867947606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E138E7-68E3-714C-A98D-4E70024705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97C01D7-71B8-374C-9162-C083B40FC7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84056-1423-0C46-9DAA-BCAF02F6A6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6314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5007B3A-272F-4440-91E0-5C466348D8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47A60-72C8-3742-A97D-9BE867947606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BBDE076-D9EB-EE43-8383-13270811ED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C1CA70-72A0-2647-BD96-D15B255C03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84056-1423-0C46-9DAA-BCAF02F6A6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5162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AC7D8-0AF5-8242-B9CE-3BEFC0E60D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58EDED-3E12-DA43-A39F-899476A156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A37A2B-C56F-CD49-913D-7271461092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966DA6-AFE2-C349-94B3-2268E42F94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47A60-72C8-3742-A97D-9BE867947606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2DB1B4-BFE4-D549-AAFE-759EA03D1D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74E6D2-0F7A-FE45-A65C-6BE145C37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84056-1423-0C46-9DAA-BCAF02F6A6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4351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C6A92-EFD9-4745-ADF1-40CA06FC8F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0ECF7D3-1210-E545-9806-3F8ECB603A6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605BD0-7562-8A4F-9A1B-A408CD9259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E231A2-8478-D24E-A7C3-6915EB5A75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47A60-72C8-3742-A97D-9BE867947606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80B265-0B37-D94D-B887-C3418BEF87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32ADE2-DE42-F94E-AA91-434076753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84056-1423-0C46-9DAA-BCAF02F6A6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203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DBC334-4066-764F-9AC4-2428E6D2C2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8F56BA-1235-5A44-8653-F3050216BF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3B7F17-86E4-334D-9477-B9E4A732C9D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847A60-72C8-3742-A97D-9BE867947606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08C718-ADBC-CD4B-8934-A502F24249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DB1793-5EDE-6A4B-8F75-297DE5E0AC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684056-1423-0C46-9DAA-BCAF02F6A6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605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File:USAF_Special_Tactics_Officer_Emblem.jpg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File:USAF_Special_Tactics_Officer_Emblem.jpg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File:USAF_Special_Tactics_Officer_Emblem.jpg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File:USAF_Special_Tactics_Officer_Emblem.jpg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File:USAF_Special_Tactics_Officer_Emblem.jpg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File:USAF_Special_Tactics_Officer_Emblem.jpg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jpeg"/><Relationship Id="rId4" Type="http://schemas.openxmlformats.org/officeDocument/2006/relationships/hyperlink" Target="https://en.wikipedia.org/wiki/File:USAF_Special_Tactics_Officer_Emblem.jpg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File:USAF_Special_Tactics_Officer_Emblem.jpg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File:USAF_Special_Tactics_Officer_Emblem.jpg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File:USAF_Special_Tactics_Officer_Emblem.jpg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File:USAF_Special_Tactics_Officer_Emblem.jpg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File:USAF_Special_Tactics_Officer_Emblem.jpg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File:USAF_Special_Tactics_Officer_Emblem.jpg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File:USAF_Special_Tactics_Officer_Emblem.jpg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File:USAF_Special_Tactics_Officer_Emblem.jpg" TargetMode="Externa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File:USAF_Special_Tactics_Officer_Emblem.jpg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File:USAF_Special_Tactics_Officer_Emblem.jpg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File:USAF_Special_Tactics_Officer_Emblem.jpg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File:USAF_Special_Tactics_Officer_Emblem.jpg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File:USAF_Special_Tactics_Officer_Emblem.jpg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File:USAF_Special_Tactics_Officer_Emblem.jpg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File:USAF_Special_Tactics_Officer_Emblem.jpg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>
            <a:hlinkClick r:id="rId3"/>
            <a:extLst>
              <a:ext uri="{FF2B5EF4-FFF2-40B4-BE49-F238E27FC236}">
                <a16:creationId xmlns:a16="http://schemas.microsoft.com/office/drawing/2014/main" id="{0B457238-09AB-D049-985F-5C1547B261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7360" y="0"/>
            <a:ext cx="1847884" cy="18626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9B78E479-FE6C-A246-A6F1-8BE98CD1BA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8E966443-1251-084C-80B5-0AA4CE35BEF7}"/>
              </a:ext>
            </a:extLst>
          </p:cNvPr>
          <p:cNvSpPr txBox="1">
            <a:spLocks noChangeArrowheads="1"/>
          </p:cNvSpPr>
          <p:nvPr/>
        </p:nvSpPr>
        <p:spPr>
          <a:xfrm>
            <a:off x="1859844" y="2723444"/>
            <a:ext cx="8229600" cy="2971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900"/>
              </a:spcBef>
              <a:buFont typeface="Arial" panose="020B0604020202020204" pitchFamily="34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3600" i="1" dirty="0">
                <a:latin typeface="Arial Black" charset="0"/>
                <a:cs typeface="Lucida Sans Unicode" charset="0"/>
              </a:rPr>
              <a:t/>
            </a:r>
            <a:br>
              <a:rPr lang="en-GB" sz="3600" i="1" dirty="0">
                <a:latin typeface="Arial Black" charset="0"/>
                <a:cs typeface="Lucida Sans Unicode" charset="0"/>
              </a:rPr>
            </a:br>
            <a:r>
              <a:rPr lang="en-GB" sz="3600" i="1" dirty="0" smtClean="0">
                <a:latin typeface="Arial Black" charset="0"/>
                <a:cs typeface="Lucida Sans Unicode" charset="0"/>
              </a:rPr>
              <a:t>Mission </a:t>
            </a:r>
            <a:r>
              <a:rPr lang="en-GB" sz="4000" i="1" dirty="0" smtClean="0">
                <a:latin typeface="Arial Black" charset="0"/>
                <a:cs typeface="Lucida Sans Unicode" charset="0"/>
              </a:rPr>
              <a:t>Planning, Military Decision Making Process and Troop Leading Procedures</a:t>
            </a:r>
            <a:endParaRPr lang="en-GB" sz="4000" i="1" dirty="0">
              <a:latin typeface="Arial Black" charset="0"/>
              <a:cs typeface="Lucida Sans Unicode" charset="0"/>
            </a:endParaRPr>
          </a:p>
          <a:p>
            <a:pPr algn="ctr">
              <a:spcBef>
                <a:spcPts val="900"/>
              </a:spcBef>
              <a:buFont typeface="Arial" panose="020B0604020202020204" pitchFamily="34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sz="4000" i="1" dirty="0">
              <a:latin typeface="Arial Black" charset="0"/>
              <a:cs typeface="Lucida Sans Unicod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97899"/>
      </p:ext>
    </p:extLst>
  </p:cSld>
  <p:clrMapOvr>
    <a:masterClrMapping/>
  </p:clrMapOvr>
  <p:transition advClick="0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16225" y="228600"/>
            <a:ext cx="6248400" cy="457200"/>
          </a:xfrm>
        </p:spPr>
        <p:txBody>
          <a:bodyPr>
            <a:normAutofit fontScale="90000"/>
          </a:bodyPr>
          <a:lstStyle/>
          <a:p>
            <a:r>
              <a:rPr lang="en-US" dirty="0"/>
              <a:t>Troop Leading Procedures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FA6003B5-CE0C-2941-9D50-A447AA425EB8}"/>
              </a:ext>
            </a:extLst>
          </p:cNvPr>
          <p:cNvSpPr txBox="1"/>
          <p:nvPr/>
        </p:nvSpPr>
        <p:spPr>
          <a:xfrm>
            <a:off x="15436269" y="948266"/>
            <a:ext cx="105584" cy="1210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50" name="Picture 3">
            <a:hlinkClick r:id="rId3"/>
            <a:extLst>
              <a:ext uri="{FF2B5EF4-FFF2-40B4-BE49-F238E27FC236}">
                <a16:creationId xmlns:a16="http://schemas.microsoft.com/office/drawing/2014/main" id="{3C694468-6E27-1A42-8B4C-6C2F91BED2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7360" y="0"/>
            <a:ext cx="1847884" cy="18626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838200" y="68580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5: Conduct Reconnaissance</a:t>
            </a:r>
            <a:endParaRPr lang="en-US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1212273" y="1640774"/>
            <a:ext cx="8763000" cy="5105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/>
              <a:t>Minimum action necessary is a map/imagery study </a:t>
            </a:r>
          </a:p>
          <a:p>
            <a:r>
              <a:rPr lang="en-US" smtClean="0"/>
              <a:t>Gather information from any assets on scene </a:t>
            </a:r>
          </a:p>
          <a:p>
            <a:r>
              <a:rPr lang="en-US" smtClean="0"/>
              <a:t>When time and circumstances allow</a:t>
            </a:r>
          </a:p>
          <a:p>
            <a:pPr lvl="1"/>
            <a:r>
              <a:rPr lang="en-US" sz="2800" smtClean="0"/>
              <a:t>Use UAS live video feed in JOC, or any other assets available</a:t>
            </a:r>
          </a:p>
          <a:p>
            <a:r>
              <a:rPr lang="en-US" smtClean="0"/>
              <a:t>Focus on information gaps identified during mission analysis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5088041"/>
      </p:ext>
    </p:extLst>
  </p:cSld>
  <p:clrMapOvr>
    <a:masterClrMapping/>
  </p:clrMapOvr>
  <p:transition advClick="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16225" y="228600"/>
            <a:ext cx="6248400" cy="457200"/>
          </a:xfrm>
        </p:spPr>
        <p:txBody>
          <a:bodyPr>
            <a:normAutofit fontScale="90000"/>
          </a:bodyPr>
          <a:lstStyle/>
          <a:p>
            <a:r>
              <a:rPr lang="en-US" dirty="0"/>
              <a:t>Troop Leading Procedures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FA6003B5-CE0C-2941-9D50-A447AA425EB8}"/>
              </a:ext>
            </a:extLst>
          </p:cNvPr>
          <p:cNvSpPr txBox="1"/>
          <p:nvPr/>
        </p:nvSpPr>
        <p:spPr>
          <a:xfrm>
            <a:off x="15436269" y="948266"/>
            <a:ext cx="105584" cy="1210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50" name="Picture 3">
            <a:hlinkClick r:id="rId3"/>
            <a:extLst>
              <a:ext uri="{FF2B5EF4-FFF2-40B4-BE49-F238E27FC236}">
                <a16:creationId xmlns:a16="http://schemas.microsoft.com/office/drawing/2014/main" id="{3C694468-6E27-1A42-8B4C-6C2F91BED2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7360" y="0"/>
            <a:ext cx="1847884" cy="18626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838200" y="86388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6: Complete Plan/7: Issue OPORD</a:t>
            </a:r>
            <a:endParaRPr lang="en-US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1136280" y="1862667"/>
            <a:ext cx="8763000" cy="5105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600" smtClean="0"/>
              <a:t>Step 6 - Complete the Plan</a:t>
            </a:r>
          </a:p>
          <a:p>
            <a:pPr lvl="1"/>
            <a:r>
              <a:rPr lang="en-US" sz="2600" smtClean="0"/>
              <a:t>Incorporate the results of planning time/analysis/recon into the selected COA</a:t>
            </a:r>
          </a:p>
          <a:p>
            <a:pPr lvl="1"/>
            <a:r>
              <a:rPr lang="en-US" sz="2600" smtClean="0"/>
              <a:t>Make final coordination with adjacent units and HHQ</a:t>
            </a:r>
          </a:p>
          <a:p>
            <a:r>
              <a:rPr lang="en-US" sz="2600" smtClean="0"/>
              <a:t>Step 7 - Issue OPORD</a:t>
            </a:r>
          </a:p>
          <a:p>
            <a:pPr lvl="1"/>
            <a:r>
              <a:rPr lang="en-US" sz="2600" smtClean="0"/>
              <a:t>5 Paragraph format: Situation, Mission, Execution, Admin/LG, Command/Signal (SMEAC)</a:t>
            </a:r>
          </a:p>
          <a:p>
            <a:pPr lvl="1"/>
            <a:r>
              <a:rPr lang="en-US" sz="2600" smtClean="0"/>
              <a:t>Supplemented by COA sketch if time permits</a:t>
            </a:r>
          </a:p>
          <a:p>
            <a:pPr lvl="1"/>
            <a:r>
              <a:rPr lang="en-US" sz="2600" smtClean="0"/>
              <a:t>Normally issued verbally if time sensitive response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1461703068"/>
      </p:ext>
    </p:extLst>
  </p:cSld>
  <p:clrMapOvr>
    <a:masterClrMapping/>
  </p:clrMapOvr>
  <p:transition advClick="0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16225" y="228600"/>
            <a:ext cx="6248400" cy="457200"/>
          </a:xfrm>
        </p:spPr>
        <p:txBody>
          <a:bodyPr>
            <a:normAutofit fontScale="90000"/>
          </a:bodyPr>
          <a:lstStyle/>
          <a:p>
            <a:r>
              <a:rPr lang="en-US" dirty="0"/>
              <a:t>Troop Leading Procedures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FA6003B5-CE0C-2941-9D50-A447AA425EB8}"/>
              </a:ext>
            </a:extLst>
          </p:cNvPr>
          <p:cNvSpPr txBox="1"/>
          <p:nvPr/>
        </p:nvSpPr>
        <p:spPr>
          <a:xfrm>
            <a:off x="15436269" y="948266"/>
            <a:ext cx="105584" cy="1210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50" name="Picture 3">
            <a:hlinkClick r:id="rId3"/>
            <a:extLst>
              <a:ext uri="{FF2B5EF4-FFF2-40B4-BE49-F238E27FC236}">
                <a16:creationId xmlns:a16="http://schemas.microsoft.com/office/drawing/2014/main" id="{3C694468-6E27-1A42-8B4C-6C2F91BED2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7360" y="0"/>
            <a:ext cx="1847884" cy="18626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1010393" y="77826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8: Supervise/Rehearse/Refine</a:t>
            </a:r>
            <a:endParaRPr lang="en-US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1434360" y="1766455"/>
            <a:ext cx="8763000" cy="5105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/>
              <a:t>Conducted throughout all TLP steps</a:t>
            </a:r>
          </a:p>
          <a:p>
            <a:r>
              <a:rPr lang="en-US" smtClean="0"/>
              <a:t>Supervise and assess mission/team preparation</a:t>
            </a:r>
          </a:p>
          <a:p>
            <a:r>
              <a:rPr lang="en-US" smtClean="0"/>
              <a:t>Perform coordination with adjacent units</a:t>
            </a:r>
          </a:p>
          <a:p>
            <a:r>
              <a:rPr lang="en-US" smtClean="0"/>
              <a:t>Rehearsal of Concept (ROC drill)</a:t>
            </a:r>
          </a:p>
          <a:p>
            <a:pPr lvl="1"/>
            <a:r>
              <a:rPr lang="en-US" sz="2800" smtClean="0"/>
              <a:t>Go over Insertion Plan</a:t>
            </a:r>
          </a:p>
          <a:p>
            <a:pPr lvl="1"/>
            <a:r>
              <a:rPr lang="en-US" sz="2800" smtClean="0"/>
              <a:t>Actions on the Objective (AOO)</a:t>
            </a:r>
          </a:p>
          <a:p>
            <a:pPr lvl="1"/>
            <a:r>
              <a:rPr lang="en-US" sz="2800" smtClean="0"/>
              <a:t>Terrain model use</a:t>
            </a:r>
          </a:p>
          <a:p>
            <a:r>
              <a:rPr lang="en-US" smtClean="0"/>
              <a:t>Communications checks (minimum rehearsal)</a:t>
            </a:r>
          </a:p>
          <a:p>
            <a:r>
              <a:rPr lang="en-US" smtClean="0"/>
              <a:t>Refine the plan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599597"/>
      </p:ext>
    </p:extLst>
  </p:cSld>
  <p:clrMapOvr>
    <a:masterClrMapping/>
  </p:clrMapOvr>
  <p:transition advClick="0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16225" y="228600"/>
            <a:ext cx="6248400" cy="457200"/>
          </a:xfrm>
        </p:spPr>
        <p:txBody>
          <a:bodyPr>
            <a:normAutofit fontScale="90000"/>
          </a:bodyPr>
          <a:lstStyle/>
          <a:p>
            <a:r>
              <a:rPr lang="en-US" dirty="0"/>
              <a:t>METT-TC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905000" y="1066801"/>
            <a:ext cx="8763000" cy="5148263"/>
          </a:xfrm>
        </p:spPr>
        <p:txBody>
          <a:bodyPr/>
          <a:lstStyle/>
          <a:p>
            <a:r>
              <a:rPr lang="en-US" dirty="0"/>
              <a:t>Mission– (Raid, </a:t>
            </a:r>
            <a:r>
              <a:rPr lang="en-US" dirty="0" smtClean="0"/>
              <a:t>Ambush</a:t>
            </a:r>
            <a:r>
              <a:rPr lang="en-US" dirty="0"/>
              <a:t>, </a:t>
            </a:r>
            <a:r>
              <a:rPr lang="en-US" dirty="0" smtClean="0"/>
              <a:t>Recce, </a:t>
            </a:r>
            <a:r>
              <a:rPr lang="en-US" dirty="0"/>
              <a:t>etc.)</a:t>
            </a:r>
          </a:p>
          <a:p>
            <a:r>
              <a:rPr lang="en-US" dirty="0"/>
              <a:t>Enemy – (Composition, Disposition, Strength)</a:t>
            </a:r>
          </a:p>
          <a:p>
            <a:r>
              <a:rPr lang="en-US" dirty="0"/>
              <a:t>Troops – (Assets Available, your own troops capabilities/limitations)</a:t>
            </a:r>
          </a:p>
          <a:p>
            <a:r>
              <a:rPr lang="en-US" dirty="0"/>
              <a:t>Time – (Utilize backwards planning, find </a:t>
            </a:r>
            <a:r>
              <a:rPr lang="en-US" dirty="0" smtClean="0"/>
              <a:t>Decision </a:t>
            </a:r>
            <a:r>
              <a:rPr lang="en-US" dirty="0"/>
              <a:t>P</a:t>
            </a:r>
            <a:r>
              <a:rPr lang="en-US" dirty="0" smtClean="0"/>
              <a:t>oints</a:t>
            </a:r>
            <a:r>
              <a:rPr lang="en-US" dirty="0"/>
              <a:t>)</a:t>
            </a:r>
          </a:p>
          <a:p>
            <a:r>
              <a:rPr lang="en-US" dirty="0"/>
              <a:t>Terrain – (OCOKA)</a:t>
            </a:r>
          </a:p>
          <a:p>
            <a:r>
              <a:rPr lang="en-US" dirty="0"/>
              <a:t>Civilians – (Friendly/enemy, target discrimination, etc.)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6547482-F5EA-3A4A-99AA-5BFB48BAABCE}"/>
              </a:ext>
            </a:extLst>
          </p:cNvPr>
          <p:cNvSpPr txBox="1"/>
          <p:nvPr/>
        </p:nvSpPr>
        <p:spPr>
          <a:xfrm>
            <a:off x="15436269" y="948266"/>
            <a:ext cx="105584" cy="1210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5" name="Picture 3">
            <a:hlinkClick r:id="rId3"/>
            <a:extLst>
              <a:ext uri="{FF2B5EF4-FFF2-40B4-BE49-F238E27FC236}">
                <a16:creationId xmlns:a16="http://schemas.microsoft.com/office/drawing/2014/main" id="{071D436C-0E2B-2A49-9DDE-7C4B34EC9A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7360" y="0"/>
            <a:ext cx="1847884" cy="18626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23232583"/>
      </p:ext>
    </p:extLst>
  </p:cSld>
  <p:clrMapOvr>
    <a:masterClrMapping/>
  </p:clrMapOvr>
  <p:transition advClick="0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16225" y="228600"/>
            <a:ext cx="6248400" cy="457200"/>
          </a:xfrm>
        </p:spPr>
        <p:txBody>
          <a:bodyPr>
            <a:normAutofit fontScale="90000"/>
          </a:bodyPr>
          <a:lstStyle/>
          <a:p>
            <a:r>
              <a:rPr lang="en-US" dirty="0"/>
              <a:t>OCOKA (Terrain Analysis)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905000" y="1066801"/>
            <a:ext cx="8763000" cy="51482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en-US" b="1" dirty="0"/>
          </a:p>
          <a:p>
            <a:r>
              <a:rPr lang="en-US" dirty="0"/>
              <a:t>Obstacles (cliffs, rivers, etc.)</a:t>
            </a:r>
          </a:p>
          <a:p>
            <a:r>
              <a:rPr lang="en-US" dirty="0"/>
              <a:t>Cover and Concealment</a:t>
            </a:r>
          </a:p>
          <a:p>
            <a:pPr lvl="1"/>
            <a:r>
              <a:rPr lang="en-US" dirty="0"/>
              <a:t>Discriminate between cover and concealment, identify for routes and Actions on Objective</a:t>
            </a:r>
          </a:p>
          <a:p>
            <a:r>
              <a:rPr lang="en-US" dirty="0"/>
              <a:t>Observation and Field of Fire (for </a:t>
            </a:r>
            <a:r>
              <a:rPr lang="en-US" dirty="0" smtClean="0"/>
              <a:t>Recon</a:t>
            </a:r>
            <a:r>
              <a:rPr lang="en-US" dirty="0"/>
              <a:t>, Observation Post, etc.)</a:t>
            </a:r>
          </a:p>
          <a:p>
            <a:pPr lvl="1"/>
            <a:r>
              <a:rPr lang="en-US" dirty="0"/>
              <a:t>Know both friendly and enemy weapon system maximum effective ranges, find </a:t>
            </a:r>
            <a:r>
              <a:rPr lang="en-US" dirty="0" smtClean="0"/>
              <a:t>dead space (where your weapons, or enemies weapons cannot reach)</a:t>
            </a:r>
            <a:endParaRPr lang="en-US" dirty="0"/>
          </a:p>
          <a:p>
            <a:r>
              <a:rPr lang="en-US" dirty="0"/>
              <a:t>Key Terrain (gives decisive tactical advantage to you or the enemy)</a:t>
            </a:r>
          </a:p>
          <a:p>
            <a:r>
              <a:rPr lang="en-US" dirty="0"/>
              <a:t>Avenues of Approach (identify routes for both friendly and enemy forces, consider escape routes as well)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6598EC0-2E4E-2F44-959F-E69EC377B01E}"/>
              </a:ext>
            </a:extLst>
          </p:cNvPr>
          <p:cNvSpPr txBox="1"/>
          <p:nvPr/>
        </p:nvSpPr>
        <p:spPr>
          <a:xfrm>
            <a:off x="15436269" y="948266"/>
            <a:ext cx="105584" cy="1210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5" name="Picture 3">
            <a:hlinkClick r:id="rId3"/>
            <a:extLst>
              <a:ext uri="{FF2B5EF4-FFF2-40B4-BE49-F238E27FC236}">
                <a16:creationId xmlns:a16="http://schemas.microsoft.com/office/drawing/2014/main" id="{3D7E290E-947E-8343-A4D8-7F479CBEAE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7360" y="0"/>
            <a:ext cx="1847884" cy="18626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844435"/>
      </p:ext>
    </p:extLst>
  </p:cSld>
  <p:clrMapOvr>
    <a:masterClrMapping/>
  </p:clrMapOvr>
  <p:transition advClick="0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16225" y="228600"/>
            <a:ext cx="6248400" cy="457200"/>
          </a:xfrm>
        </p:spPr>
        <p:txBody>
          <a:bodyPr>
            <a:normAutofit fontScale="90000"/>
          </a:bodyPr>
          <a:lstStyle/>
          <a:p>
            <a:r>
              <a:rPr lang="en-US" dirty="0"/>
              <a:t>CDR’s Estimate Process</a:t>
            </a:r>
          </a:p>
        </p:txBody>
      </p:sp>
      <p:pic>
        <p:nvPicPr>
          <p:cNvPr id="2050" name="Picture 2" descr="The Military Decisionmaking Process (MDMP)">
            <a:extLst>
              <a:ext uri="{FF2B5EF4-FFF2-40B4-BE49-F238E27FC236}">
                <a16:creationId xmlns:a16="http://schemas.microsoft.com/office/drawing/2014/main" id="{E7FB7157-2C22-A74F-B528-68B3C83A95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0759" y="1015488"/>
            <a:ext cx="4626502" cy="58876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3615DBB-8231-B847-9BA1-5047FF30D330}"/>
              </a:ext>
            </a:extLst>
          </p:cNvPr>
          <p:cNvSpPr txBox="1"/>
          <p:nvPr/>
        </p:nvSpPr>
        <p:spPr>
          <a:xfrm>
            <a:off x="15436269" y="959555"/>
            <a:ext cx="105584" cy="1210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6" name="Picture 3">
            <a:hlinkClick r:id="rId4"/>
            <a:extLst>
              <a:ext uri="{FF2B5EF4-FFF2-40B4-BE49-F238E27FC236}">
                <a16:creationId xmlns:a16="http://schemas.microsoft.com/office/drawing/2014/main" id="{841F0894-74B1-BD46-8BB9-44C1D29607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7360" y="11289"/>
            <a:ext cx="1847884" cy="18626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21163529"/>
      </p:ext>
    </p:extLst>
  </p:cSld>
  <p:clrMapOvr>
    <a:masterClrMapping/>
  </p:clrMapOvr>
  <p:transition advClick="0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16225" y="228600"/>
            <a:ext cx="6248400" cy="457200"/>
          </a:xfrm>
        </p:spPr>
        <p:txBody>
          <a:bodyPr>
            <a:normAutofit fontScale="90000"/>
          </a:bodyPr>
          <a:lstStyle/>
          <a:p>
            <a:r>
              <a:rPr lang="en-US" dirty="0"/>
              <a:t>Decision Making Process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905000" y="1066801"/>
            <a:ext cx="8763000" cy="5148263"/>
          </a:xfrm>
        </p:spPr>
        <p:txBody>
          <a:bodyPr/>
          <a:lstStyle/>
          <a:p>
            <a:r>
              <a:rPr lang="en-US" dirty="0"/>
              <a:t>Mission Analysis</a:t>
            </a:r>
          </a:p>
          <a:p>
            <a:r>
              <a:rPr lang="en-US" dirty="0"/>
              <a:t>COA Development</a:t>
            </a:r>
          </a:p>
          <a:p>
            <a:r>
              <a:rPr lang="en-US" dirty="0"/>
              <a:t>COA Synchronization/Wargame</a:t>
            </a:r>
          </a:p>
          <a:p>
            <a:r>
              <a:rPr lang="en-US" dirty="0"/>
              <a:t>OPORD Development</a:t>
            </a:r>
          </a:p>
          <a:p>
            <a:r>
              <a:rPr lang="en-US" dirty="0"/>
              <a:t>Rehearse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91DCDB3-9582-0742-8B6F-04E33A016418}"/>
              </a:ext>
            </a:extLst>
          </p:cNvPr>
          <p:cNvSpPr txBox="1"/>
          <p:nvPr/>
        </p:nvSpPr>
        <p:spPr>
          <a:xfrm>
            <a:off x="15436269" y="948266"/>
            <a:ext cx="105584" cy="1210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5" name="Picture 3">
            <a:hlinkClick r:id="rId3"/>
            <a:extLst>
              <a:ext uri="{FF2B5EF4-FFF2-40B4-BE49-F238E27FC236}">
                <a16:creationId xmlns:a16="http://schemas.microsoft.com/office/drawing/2014/main" id="{BD328204-0A66-CC4E-86F4-5C253551A8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7360" y="0"/>
            <a:ext cx="1847884" cy="18626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7835415"/>
      </p:ext>
    </p:extLst>
  </p:cSld>
  <p:clrMapOvr>
    <a:masterClrMapping/>
  </p:clrMapOvr>
  <p:transition advClick="0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16225" y="228600"/>
            <a:ext cx="6248400" cy="457200"/>
          </a:xfrm>
        </p:spPr>
        <p:txBody>
          <a:bodyPr>
            <a:normAutofit fontScale="90000"/>
          </a:bodyPr>
          <a:lstStyle/>
          <a:p>
            <a:r>
              <a:rPr lang="en-US" dirty="0"/>
              <a:t>Mission Analysis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905000" y="1066801"/>
            <a:ext cx="8763000" cy="5148263"/>
          </a:xfrm>
        </p:spPr>
        <p:txBody>
          <a:bodyPr/>
          <a:lstStyle/>
          <a:p>
            <a:r>
              <a:rPr lang="en-US" dirty="0"/>
              <a:t>Mission Analysis</a:t>
            </a:r>
          </a:p>
          <a:p>
            <a:pPr lvl="1"/>
            <a:r>
              <a:rPr lang="en-US" dirty="0"/>
              <a:t>Assets available</a:t>
            </a:r>
          </a:p>
          <a:p>
            <a:pPr lvl="1"/>
            <a:r>
              <a:rPr lang="en-US" dirty="0"/>
              <a:t>Identify specified and implied tasks</a:t>
            </a:r>
          </a:p>
          <a:p>
            <a:pPr lvl="1"/>
            <a:r>
              <a:rPr lang="en-US" dirty="0"/>
              <a:t>Identify constraints placed on mission by </a:t>
            </a:r>
            <a:r>
              <a:rPr lang="en-US" b="1" dirty="0"/>
              <a:t>others</a:t>
            </a:r>
          </a:p>
          <a:p>
            <a:pPr lvl="1"/>
            <a:r>
              <a:rPr lang="en-US" dirty="0"/>
              <a:t>Identify limitations of your own team</a:t>
            </a:r>
          </a:p>
          <a:p>
            <a:pPr lvl="1"/>
            <a:r>
              <a:rPr lang="en-US" dirty="0"/>
              <a:t>List facts and assumptions</a:t>
            </a:r>
          </a:p>
          <a:p>
            <a:pPr lvl="1"/>
            <a:r>
              <a:rPr lang="en-US" dirty="0"/>
              <a:t>Restate the mission relative to your team</a:t>
            </a:r>
          </a:p>
          <a:p>
            <a:pPr lvl="2"/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AD708A8-21F6-7143-99F7-C0192B1DF364}"/>
              </a:ext>
            </a:extLst>
          </p:cNvPr>
          <p:cNvSpPr txBox="1"/>
          <p:nvPr/>
        </p:nvSpPr>
        <p:spPr>
          <a:xfrm>
            <a:off x="15436269" y="948266"/>
            <a:ext cx="105584" cy="1210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5" name="Picture 3">
            <a:hlinkClick r:id="rId3"/>
            <a:extLst>
              <a:ext uri="{FF2B5EF4-FFF2-40B4-BE49-F238E27FC236}">
                <a16:creationId xmlns:a16="http://schemas.microsoft.com/office/drawing/2014/main" id="{A5A196CD-CB40-3C44-BC3E-72A57111CC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7360" y="0"/>
            <a:ext cx="1847884" cy="18626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24641487"/>
      </p:ext>
    </p:extLst>
  </p:cSld>
  <p:clrMapOvr>
    <a:masterClrMapping/>
  </p:clrMapOvr>
  <p:transition advClick="0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49689" y="228600"/>
            <a:ext cx="6614936" cy="457200"/>
          </a:xfrm>
        </p:spPr>
        <p:txBody>
          <a:bodyPr>
            <a:normAutofit fontScale="90000"/>
          </a:bodyPr>
          <a:lstStyle/>
          <a:p>
            <a:r>
              <a:rPr lang="en-US" dirty="0"/>
              <a:t>Course of Action Development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905000" y="1066801"/>
            <a:ext cx="8763000" cy="5148263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r>
              <a:rPr lang="en-US" dirty="0"/>
              <a:t>COA Development/Selection/Decision</a:t>
            </a:r>
          </a:p>
          <a:p>
            <a:pPr lvl="1"/>
            <a:r>
              <a:rPr lang="en-US" dirty="0"/>
              <a:t>METT-TC</a:t>
            </a:r>
          </a:p>
          <a:p>
            <a:pPr lvl="1"/>
            <a:r>
              <a:rPr lang="en-US" dirty="0"/>
              <a:t>Come up with multiple COAs</a:t>
            </a:r>
          </a:p>
          <a:p>
            <a:pPr lvl="2"/>
            <a:r>
              <a:rPr lang="en-US" dirty="0"/>
              <a:t>Include Task Org, Concept Sketch, Pros/Cons, and Timeline</a:t>
            </a:r>
          </a:p>
          <a:p>
            <a:pPr lvl="1"/>
            <a:r>
              <a:rPr lang="en-US" dirty="0"/>
              <a:t>Determine selection criteria</a:t>
            </a:r>
          </a:p>
          <a:p>
            <a:pPr lvl="2"/>
            <a:r>
              <a:rPr lang="en-US" dirty="0"/>
              <a:t>Utilize a decision matrix and rank/rate each COA against every aspect (I.E. speed, surprise, simplicity, </a:t>
            </a:r>
            <a:r>
              <a:rPr lang="en-US" dirty="0" err="1"/>
              <a:t>etc</a:t>
            </a:r>
            <a:r>
              <a:rPr lang="en-US" dirty="0"/>
              <a:t>)</a:t>
            </a:r>
          </a:p>
          <a:p>
            <a:pPr lvl="2"/>
            <a:r>
              <a:rPr lang="en-US" dirty="0"/>
              <a:t>Can weigh </a:t>
            </a:r>
            <a:r>
              <a:rPr lang="en-US" dirty="0" smtClean="0"/>
              <a:t>certain factors </a:t>
            </a:r>
            <a:r>
              <a:rPr lang="en-US" dirty="0"/>
              <a:t>more or less depending on CDR’s Intent/Mission Analysis</a:t>
            </a:r>
          </a:p>
          <a:p>
            <a:pPr lvl="2"/>
            <a:r>
              <a:rPr lang="en-US" dirty="0"/>
              <a:t>Decide on the COA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74C4BEB-4273-D441-AC29-23329DD12168}"/>
              </a:ext>
            </a:extLst>
          </p:cNvPr>
          <p:cNvSpPr txBox="1"/>
          <p:nvPr/>
        </p:nvSpPr>
        <p:spPr>
          <a:xfrm>
            <a:off x="15436269" y="948266"/>
            <a:ext cx="105584" cy="1210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5" name="Picture 3">
            <a:hlinkClick r:id="rId3"/>
            <a:extLst>
              <a:ext uri="{FF2B5EF4-FFF2-40B4-BE49-F238E27FC236}">
                <a16:creationId xmlns:a16="http://schemas.microsoft.com/office/drawing/2014/main" id="{E6BCD8BE-2ECF-7043-AA91-9F456BABB1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7360" y="0"/>
            <a:ext cx="1847884" cy="18626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2564196"/>
      </p:ext>
    </p:extLst>
  </p:cSld>
  <p:clrMapOvr>
    <a:masterClrMapping/>
  </p:clrMapOvr>
  <p:transition advClick="0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16225" y="228600"/>
            <a:ext cx="6248400" cy="457200"/>
          </a:xfrm>
        </p:spPr>
        <p:txBody>
          <a:bodyPr>
            <a:normAutofit fontScale="90000"/>
          </a:bodyPr>
          <a:lstStyle/>
          <a:p>
            <a:r>
              <a:rPr lang="en-US" dirty="0"/>
              <a:t>COA Synch/Wargame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905000" y="1066801"/>
            <a:ext cx="8763000" cy="5148263"/>
          </a:xfrm>
        </p:spPr>
        <p:txBody>
          <a:bodyPr/>
          <a:lstStyle/>
          <a:p>
            <a:r>
              <a:rPr lang="en-US" dirty="0"/>
              <a:t>Synchronizing</a:t>
            </a:r>
          </a:p>
          <a:p>
            <a:pPr lvl="1"/>
            <a:r>
              <a:rPr lang="en-US" dirty="0"/>
              <a:t>List assets against timeline in a synch matrix</a:t>
            </a:r>
          </a:p>
          <a:p>
            <a:pPr lvl="1"/>
            <a:r>
              <a:rPr lang="en-US" dirty="0"/>
              <a:t>Identify what assets/your team will be doing at those times</a:t>
            </a:r>
          </a:p>
          <a:p>
            <a:pPr lvl="1"/>
            <a:r>
              <a:rPr lang="en-US" dirty="0"/>
              <a:t>Identify friction points to find RFI’s and emplace control measures/utilize assets to the utmost</a:t>
            </a:r>
          </a:p>
          <a:p>
            <a:r>
              <a:rPr lang="en-US" dirty="0"/>
              <a:t>Wargame</a:t>
            </a:r>
          </a:p>
          <a:p>
            <a:pPr lvl="1"/>
            <a:r>
              <a:rPr lang="en-US" dirty="0"/>
              <a:t>Against the </a:t>
            </a:r>
            <a:r>
              <a:rPr lang="en-US" dirty="0" smtClean="0"/>
              <a:t>enemy’s </a:t>
            </a:r>
            <a:r>
              <a:rPr lang="en-US" dirty="0"/>
              <a:t>most likely COA</a:t>
            </a:r>
          </a:p>
          <a:p>
            <a:pPr lvl="1"/>
            <a:r>
              <a:rPr lang="en-US" dirty="0"/>
              <a:t>Identify flaws in the plan/timing in synch matrix</a:t>
            </a:r>
          </a:p>
          <a:p>
            <a:pPr lvl="1"/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6F3C853-B3F8-FA4D-8032-BEDC735973B1}"/>
              </a:ext>
            </a:extLst>
          </p:cNvPr>
          <p:cNvSpPr txBox="1"/>
          <p:nvPr/>
        </p:nvSpPr>
        <p:spPr>
          <a:xfrm>
            <a:off x="15436269" y="948266"/>
            <a:ext cx="105584" cy="1210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5" name="Picture 3">
            <a:hlinkClick r:id="rId3"/>
            <a:extLst>
              <a:ext uri="{FF2B5EF4-FFF2-40B4-BE49-F238E27FC236}">
                <a16:creationId xmlns:a16="http://schemas.microsoft.com/office/drawing/2014/main" id="{E8882FCA-6465-7F4F-B3BF-126791F03D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7360" y="0"/>
            <a:ext cx="1847884" cy="18626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50191724"/>
      </p:ext>
    </p:extLst>
  </p:cSld>
  <p:clrMapOvr>
    <a:masterClrMapping/>
  </p:clrMapOvr>
  <p:transition advClick="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16225" y="228600"/>
            <a:ext cx="6248400" cy="457200"/>
          </a:xfrm>
        </p:spPr>
        <p:txBody>
          <a:bodyPr>
            <a:normAutofit fontScale="90000"/>
          </a:bodyPr>
          <a:lstStyle/>
          <a:p>
            <a:r>
              <a:rPr lang="en-US" dirty="0"/>
              <a:t>Where to Begin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905000" y="1066801"/>
            <a:ext cx="8763000" cy="5148263"/>
          </a:xfrm>
        </p:spPr>
        <p:txBody>
          <a:bodyPr/>
          <a:lstStyle/>
          <a:p>
            <a:r>
              <a:rPr lang="en-US" dirty="0"/>
              <a:t>Troop Leading Procedures</a:t>
            </a:r>
          </a:p>
          <a:p>
            <a:r>
              <a:rPr lang="en-US" dirty="0"/>
              <a:t>Deliberate/Hasty Planning</a:t>
            </a:r>
          </a:p>
          <a:p>
            <a:r>
              <a:rPr lang="en-US" dirty="0"/>
              <a:t>Orders, Rehearsals, and </a:t>
            </a:r>
            <a:r>
              <a:rPr lang="en-US" dirty="0" smtClean="0"/>
              <a:t>Brief Backs</a:t>
            </a:r>
            <a:endParaRPr lang="en-US" dirty="0"/>
          </a:p>
          <a:p>
            <a:r>
              <a:rPr lang="en-US" dirty="0"/>
              <a:t>Utilize Planning Tools</a:t>
            </a:r>
          </a:p>
          <a:p>
            <a:r>
              <a:rPr lang="en-US" dirty="0"/>
              <a:t>Find, Fix, Finish, Exploit, Analyze, and Disseminate (F3EA) Targeting Methodology</a:t>
            </a:r>
          </a:p>
        </p:txBody>
      </p:sp>
      <p:pic>
        <p:nvPicPr>
          <p:cNvPr id="3075" name="Picture 3">
            <a:hlinkClick r:id="rId3"/>
            <a:extLst>
              <a:ext uri="{FF2B5EF4-FFF2-40B4-BE49-F238E27FC236}">
                <a16:creationId xmlns:a16="http://schemas.microsoft.com/office/drawing/2014/main" id="{0B457238-09AB-D049-985F-5C1547B261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7360" y="0"/>
            <a:ext cx="1847884" cy="18626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7979719"/>
      </p:ext>
    </p:extLst>
  </p:cSld>
  <p:clrMapOvr>
    <a:masterClrMapping/>
  </p:clrMapOvr>
  <p:transition advClick="0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16225" y="228600"/>
            <a:ext cx="6248400" cy="457200"/>
          </a:xfrm>
        </p:spPr>
        <p:txBody>
          <a:bodyPr>
            <a:normAutofit fontScale="90000"/>
          </a:bodyPr>
          <a:lstStyle/>
          <a:p>
            <a:r>
              <a:rPr lang="en-US" dirty="0"/>
              <a:t>OPORD Development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905000" y="1066801"/>
            <a:ext cx="8763000" cy="5148263"/>
          </a:xfrm>
        </p:spPr>
        <p:txBody>
          <a:bodyPr/>
          <a:lstStyle/>
          <a:p>
            <a:r>
              <a:rPr lang="en-US" dirty="0"/>
              <a:t>OPORD</a:t>
            </a:r>
          </a:p>
          <a:p>
            <a:pPr lvl="1"/>
            <a:r>
              <a:rPr lang="en-US" dirty="0"/>
              <a:t>Situation – Overall situation going on in AOR. Think METT-TC and include recent reports</a:t>
            </a:r>
          </a:p>
          <a:p>
            <a:pPr lvl="1"/>
            <a:r>
              <a:rPr lang="en-US" dirty="0"/>
              <a:t>Mission – A brief sentence that succinctly answers the 5 W’s of what the team is to execute</a:t>
            </a:r>
          </a:p>
          <a:p>
            <a:pPr lvl="1"/>
            <a:r>
              <a:rPr lang="en-US" dirty="0"/>
              <a:t>Execution – The most important piece of the OPORD – Gives a detailed plan of what the team is to do from the start of the mission to the end</a:t>
            </a:r>
          </a:p>
          <a:p>
            <a:pPr lvl="1"/>
            <a:r>
              <a:rPr lang="en-US" dirty="0"/>
              <a:t>Support/Admin/Logistics – Gives troop sustainment, supply requests, etc.</a:t>
            </a:r>
          </a:p>
          <a:p>
            <a:pPr lvl="1"/>
            <a:r>
              <a:rPr lang="en-US" dirty="0"/>
              <a:t>Command and Control– Location of CC, succession of command, comm’s signals, etc.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BB772AE-93CE-0846-81A5-C08C2C0ADBF0}"/>
              </a:ext>
            </a:extLst>
          </p:cNvPr>
          <p:cNvSpPr txBox="1"/>
          <p:nvPr/>
        </p:nvSpPr>
        <p:spPr>
          <a:xfrm>
            <a:off x="15436269" y="970844"/>
            <a:ext cx="105584" cy="1210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5" name="Picture 3">
            <a:hlinkClick r:id="rId3"/>
            <a:extLst>
              <a:ext uri="{FF2B5EF4-FFF2-40B4-BE49-F238E27FC236}">
                <a16:creationId xmlns:a16="http://schemas.microsoft.com/office/drawing/2014/main" id="{779DDA35-2B46-784C-AFE8-40D0668CF6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7360" y="22578"/>
            <a:ext cx="1847884" cy="18626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20113904"/>
      </p:ext>
    </p:extLst>
  </p:cSld>
  <p:clrMapOvr>
    <a:masterClrMapping/>
  </p:clrMapOvr>
  <p:transition advClick="0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16225" y="228600"/>
            <a:ext cx="6248400" cy="457200"/>
          </a:xfrm>
        </p:spPr>
        <p:txBody>
          <a:bodyPr>
            <a:normAutofit fontScale="90000"/>
          </a:bodyPr>
          <a:lstStyle/>
          <a:p>
            <a:r>
              <a:rPr lang="en-US" dirty="0"/>
              <a:t>Rehearse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905000" y="1066801"/>
            <a:ext cx="8763000" cy="5148263"/>
          </a:xfrm>
        </p:spPr>
        <p:txBody>
          <a:bodyPr/>
          <a:lstStyle/>
          <a:p>
            <a:r>
              <a:rPr lang="en-US" dirty="0"/>
              <a:t>Rehearse</a:t>
            </a:r>
          </a:p>
          <a:p>
            <a:pPr lvl="1"/>
            <a:r>
              <a:rPr lang="en-US" dirty="0"/>
              <a:t>Group Leader Briefs</a:t>
            </a:r>
          </a:p>
          <a:p>
            <a:pPr lvl="2"/>
            <a:r>
              <a:rPr lang="en-US" dirty="0"/>
              <a:t>Key leaders in the group will brief their key tasks in the mission</a:t>
            </a:r>
          </a:p>
          <a:p>
            <a:pPr lvl="1"/>
            <a:r>
              <a:rPr lang="en-US" dirty="0"/>
              <a:t>Rehearsal of Concept (ROC) Drill</a:t>
            </a:r>
          </a:p>
          <a:p>
            <a:pPr lvl="2"/>
            <a:r>
              <a:rPr lang="en-US" dirty="0"/>
              <a:t>Team will rehearse concept of mission</a:t>
            </a:r>
          </a:p>
          <a:p>
            <a:pPr lvl="1"/>
            <a:r>
              <a:rPr lang="en-US" dirty="0"/>
              <a:t>Communications Check</a:t>
            </a:r>
          </a:p>
          <a:p>
            <a:pPr lvl="1"/>
            <a:r>
              <a:rPr lang="en-US" dirty="0"/>
              <a:t>Time will dictate how in depth rehearsals will be</a:t>
            </a:r>
          </a:p>
          <a:p>
            <a:pPr lvl="1"/>
            <a:endParaRPr lang="en-US" dirty="0"/>
          </a:p>
        </p:txBody>
      </p:sp>
      <p:pic>
        <p:nvPicPr>
          <p:cNvPr id="4" name="Picture 3">
            <a:hlinkClick r:id="rId3"/>
            <a:extLst>
              <a:ext uri="{FF2B5EF4-FFF2-40B4-BE49-F238E27FC236}">
                <a16:creationId xmlns:a16="http://schemas.microsoft.com/office/drawing/2014/main" id="{779DDA35-2B46-784C-AFE8-40D0668CF6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7360" y="22578"/>
            <a:ext cx="1847884" cy="18626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60426801"/>
      </p:ext>
    </p:extLst>
  </p:cSld>
  <p:clrMapOvr>
    <a:masterClrMapping/>
  </p:clrMapOvr>
  <p:transition advClick="0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16225" y="228600"/>
            <a:ext cx="6248400" cy="4572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905000" y="1066801"/>
            <a:ext cx="8763000" cy="5148263"/>
          </a:xfrm>
        </p:spPr>
        <p:txBody>
          <a:bodyPr/>
          <a:lstStyle/>
          <a:p>
            <a:r>
              <a:rPr lang="en-US" dirty="0" smtClean="0"/>
              <a:t>Begin with TLP’s (METT-TC, OCOKA, etc.)</a:t>
            </a:r>
          </a:p>
          <a:p>
            <a:r>
              <a:rPr lang="en-US" dirty="0" smtClean="0"/>
              <a:t>MDMP</a:t>
            </a:r>
          </a:p>
          <a:p>
            <a:pPr lvl="1"/>
            <a:r>
              <a:rPr lang="en-US" dirty="0" smtClean="0"/>
              <a:t>Mission Analysis</a:t>
            </a:r>
          </a:p>
          <a:p>
            <a:pPr lvl="1"/>
            <a:r>
              <a:rPr lang="en-US" dirty="0" smtClean="0"/>
              <a:t>COA Development (Decide on COA)</a:t>
            </a:r>
          </a:p>
          <a:p>
            <a:pPr lvl="1"/>
            <a:r>
              <a:rPr lang="en-US" dirty="0" smtClean="0"/>
              <a:t>COA Synch/</a:t>
            </a:r>
            <a:r>
              <a:rPr lang="en-US" dirty="0" err="1" smtClean="0"/>
              <a:t>Wargame</a:t>
            </a:r>
            <a:endParaRPr lang="en-US" dirty="0" smtClean="0"/>
          </a:p>
          <a:p>
            <a:pPr lvl="1"/>
            <a:r>
              <a:rPr lang="en-US" dirty="0" smtClean="0"/>
              <a:t>OPORD Development</a:t>
            </a:r>
          </a:p>
          <a:p>
            <a:pPr lvl="2"/>
            <a:r>
              <a:rPr lang="en-US" dirty="0" smtClean="0"/>
              <a:t>Situation, Mission, Execution, Admin, Command and Control</a:t>
            </a:r>
          </a:p>
          <a:p>
            <a:pPr lvl="1"/>
            <a:r>
              <a:rPr lang="en-US" smtClean="0"/>
              <a:t>Rehearse</a:t>
            </a:r>
            <a:endParaRPr lang="en-US" dirty="0"/>
          </a:p>
        </p:txBody>
      </p:sp>
      <p:pic>
        <p:nvPicPr>
          <p:cNvPr id="4" name="Picture 3">
            <a:hlinkClick r:id="rId3"/>
            <a:extLst>
              <a:ext uri="{FF2B5EF4-FFF2-40B4-BE49-F238E27FC236}">
                <a16:creationId xmlns:a16="http://schemas.microsoft.com/office/drawing/2014/main" id="{779DDA35-2B46-784C-AFE8-40D0668CF6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7360" y="22578"/>
            <a:ext cx="1847884" cy="18626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84746045"/>
      </p:ext>
    </p:extLst>
  </p:cSld>
  <p:clrMapOvr>
    <a:masterClrMapping/>
  </p:clrMapOvr>
  <p:transition advClick="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16225" y="228600"/>
            <a:ext cx="6248400" cy="457200"/>
          </a:xfrm>
        </p:spPr>
        <p:txBody>
          <a:bodyPr>
            <a:normAutofit fontScale="90000"/>
          </a:bodyPr>
          <a:lstStyle/>
          <a:p>
            <a:r>
              <a:rPr lang="en-US" dirty="0"/>
              <a:t>Troop Leading Procedures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D22C4546-C948-5B44-95F0-0F79FEB56AC0}"/>
              </a:ext>
            </a:extLst>
          </p:cNvPr>
          <p:cNvSpPr txBox="1"/>
          <p:nvPr/>
        </p:nvSpPr>
        <p:spPr>
          <a:xfrm>
            <a:off x="6036118" y="3429000"/>
            <a:ext cx="1990171" cy="1015663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  <a:latin typeface="+mn-lt"/>
              </a:rPr>
              <a:t>OPTION #1</a:t>
            </a:r>
          </a:p>
          <a:p>
            <a:r>
              <a:rPr lang="en-US" sz="1000" b="1" dirty="0">
                <a:solidFill>
                  <a:schemeClr val="tx1"/>
                </a:solidFill>
                <a:latin typeface="+mn-lt"/>
              </a:rPr>
              <a:t>RAPID PR PLANNING</a:t>
            </a:r>
          </a:p>
          <a:p>
            <a:r>
              <a:rPr lang="en-US" sz="1000" dirty="0">
                <a:solidFill>
                  <a:schemeClr val="tx1"/>
                </a:solidFill>
                <a:latin typeface="+mn-lt"/>
              </a:rPr>
              <a:t>1. Mission/Situation analysis </a:t>
            </a:r>
          </a:p>
          <a:p>
            <a:r>
              <a:rPr lang="en-US" sz="1000" dirty="0">
                <a:solidFill>
                  <a:schemeClr val="tx1"/>
                </a:solidFill>
                <a:latin typeface="+mn-lt"/>
              </a:rPr>
              <a:t>2. Develop a COA </a:t>
            </a:r>
          </a:p>
          <a:p>
            <a:r>
              <a:rPr lang="en-US" sz="1000" dirty="0">
                <a:solidFill>
                  <a:schemeClr val="tx1"/>
                </a:solidFill>
                <a:latin typeface="+mn-lt"/>
              </a:rPr>
              <a:t>3. Refine and validate the COA</a:t>
            </a:r>
          </a:p>
          <a:p>
            <a:r>
              <a:rPr lang="en-US" sz="1000" dirty="0">
                <a:solidFill>
                  <a:schemeClr val="tx1"/>
                </a:solidFill>
                <a:latin typeface="+mn-lt"/>
              </a:rPr>
              <a:t>4. Implement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05EB9CDA-3C61-BE49-9D1D-87F32B67CC6B}"/>
              </a:ext>
            </a:extLst>
          </p:cNvPr>
          <p:cNvSpPr txBox="1"/>
          <p:nvPr/>
        </p:nvSpPr>
        <p:spPr>
          <a:xfrm>
            <a:off x="5937434" y="4498173"/>
            <a:ext cx="2088855" cy="135162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  <a:latin typeface="+mn-lt"/>
              </a:rPr>
              <a:t>OPTION #2</a:t>
            </a:r>
          </a:p>
          <a:p>
            <a:r>
              <a:rPr lang="en-US" sz="1000" b="1" dirty="0">
                <a:solidFill>
                  <a:schemeClr val="tx1"/>
                </a:solidFill>
                <a:latin typeface="+mn-lt"/>
              </a:rPr>
              <a:t>DELIBERATE PLANNING</a:t>
            </a:r>
          </a:p>
          <a:p>
            <a:pPr marL="228600" indent="-228600">
              <a:buAutoNum type="arabicPeriod"/>
            </a:pPr>
            <a:r>
              <a:rPr lang="en-US" sz="1000" dirty="0">
                <a:solidFill>
                  <a:schemeClr val="tx1"/>
                </a:solidFill>
                <a:latin typeface="+mn-lt"/>
              </a:rPr>
              <a:t>Mission Analysis</a:t>
            </a:r>
          </a:p>
          <a:p>
            <a:pPr marL="228600" indent="-228600">
              <a:buAutoNum type="arabicPeriod"/>
            </a:pPr>
            <a:r>
              <a:rPr lang="en-US" sz="1000" dirty="0">
                <a:solidFill>
                  <a:schemeClr val="tx1"/>
                </a:solidFill>
                <a:latin typeface="+mn-lt"/>
              </a:rPr>
              <a:t>Situation Analysis</a:t>
            </a:r>
          </a:p>
          <a:p>
            <a:pPr marL="228600" indent="-228600">
              <a:buAutoNum type="arabicPeriod"/>
            </a:pPr>
            <a:r>
              <a:rPr lang="en-US" sz="1000" dirty="0">
                <a:solidFill>
                  <a:schemeClr val="tx1"/>
                </a:solidFill>
                <a:latin typeface="+mn-lt"/>
              </a:rPr>
              <a:t>COA Development</a:t>
            </a:r>
          </a:p>
          <a:p>
            <a:pPr marL="228600" indent="-228600">
              <a:buAutoNum type="arabicPeriod"/>
            </a:pPr>
            <a:r>
              <a:rPr lang="en-US" sz="1000" dirty="0">
                <a:solidFill>
                  <a:schemeClr val="tx1"/>
                </a:solidFill>
                <a:latin typeface="+mn-lt"/>
              </a:rPr>
              <a:t>COA Analysis (</a:t>
            </a:r>
            <a:r>
              <a:rPr lang="en-US" sz="1000" dirty="0" err="1">
                <a:solidFill>
                  <a:schemeClr val="tx1"/>
                </a:solidFill>
                <a:latin typeface="+mn-lt"/>
              </a:rPr>
              <a:t>wargame</a:t>
            </a:r>
            <a:r>
              <a:rPr lang="en-US" sz="1000" dirty="0">
                <a:solidFill>
                  <a:schemeClr val="tx1"/>
                </a:solidFill>
                <a:latin typeface="+mn-lt"/>
              </a:rPr>
              <a:t>)</a:t>
            </a:r>
          </a:p>
          <a:p>
            <a:pPr marL="228600" indent="-228600">
              <a:buAutoNum type="arabicPeriod"/>
            </a:pPr>
            <a:r>
              <a:rPr lang="en-US" sz="1000" dirty="0">
                <a:solidFill>
                  <a:schemeClr val="tx1"/>
                </a:solidFill>
                <a:latin typeface="+mn-lt"/>
              </a:rPr>
              <a:t>COA Comparison</a:t>
            </a:r>
          </a:p>
          <a:p>
            <a:pPr marL="228600" indent="-228600">
              <a:buAutoNum type="arabicPeriod"/>
            </a:pPr>
            <a:r>
              <a:rPr lang="en-US" sz="1000" dirty="0">
                <a:solidFill>
                  <a:schemeClr val="tx1"/>
                </a:solidFill>
                <a:latin typeface="+mn-lt"/>
              </a:rPr>
              <a:t>Decision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9AFADC3C-FD53-E749-89B7-FD319CA91486}"/>
              </a:ext>
            </a:extLst>
          </p:cNvPr>
          <p:cNvSpPr txBox="1"/>
          <p:nvPr/>
        </p:nvSpPr>
        <p:spPr>
          <a:xfrm>
            <a:off x="1266973" y="1907109"/>
            <a:ext cx="3939362" cy="4124206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b="1" u="sng" dirty="0">
                <a:solidFill>
                  <a:schemeClr val="tx1"/>
                </a:solidFill>
                <a:latin typeface="+mn-lt"/>
              </a:rPr>
              <a:t>TLP</a:t>
            </a:r>
          </a:p>
          <a:p>
            <a:pPr marL="228600" indent="-228600">
              <a:buAutoNum type="arabicPeriod"/>
            </a:pPr>
            <a:r>
              <a:rPr lang="en-US" sz="2800" dirty="0">
                <a:solidFill>
                  <a:schemeClr val="tx1"/>
                </a:solidFill>
                <a:latin typeface="+mn-lt"/>
              </a:rPr>
              <a:t>Receive the Mission</a:t>
            </a:r>
          </a:p>
          <a:p>
            <a:pPr marL="228600" indent="-228600">
              <a:buAutoNum type="arabicPeriod"/>
            </a:pPr>
            <a:r>
              <a:rPr lang="en-US" sz="2800" dirty="0">
                <a:solidFill>
                  <a:schemeClr val="tx1"/>
                </a:solidFill>
                <a:latin typeface="+mn-lt"/>
              </a:rPr>
              <a:t>Issue </a:t>
            </a:r>
            <a:r>
              <a:rPr lang="en-US" sz="2800" dirty="0" smtClean="0"/>
              <a:t>the</a:t>
            </a:r>
            <a:r>
              <a:rPr lang="en-US" sz="2800" dirty="0" smtClean="0">
                <a:solidFill>
                  <a:schemeClr val="tx1"/>
                </a:solidFill>
                <a:latin typeface="+mn-lt"/>
              </a:rPr>
              <a:t> WARNO</a:t>
            </a:r>
            <a:endParaRPr lang="en-US" sz="2800" dirty="0">
              <a:solidFill>
                <a:schemeClr val="tx1"/>
              </a:solidFill>
              <a:latin typeface="+mn-lt"/>
            </a:endParaRPr>
          </a:p>
          <a:p>
            <a:pPr marL="228600" indent="-228600">
              <a:buAutoNum type="arabicPeriod"/>
            </a:pPr>
            <a:r>
              <a:rPr lang="en-US" sz="2800" dirty="0">
                <a:solidFill>
                  <a:schemeClr val="tx1"/>
                </a:solidFill>
                <a:latin typeface="+mn-lt"/>
              </a:rPr>
              <a:t>Make a tentative plan</a:t>
            </a:r>
          </a:p>
          <a:p>
            <a:pPr marL="228600" indent="-228600">
              <a:buAutoNum type="arabicPeriod"/>
            </a:pPr>
            <a:r>
              <a:rPr lang="en-US" sz="2800" dirty="0">
                <a:solidFill>
                  <a:schemeClr val="tx1"/>
                </a:solidFill>
                <a:latin typeface="+mn-lt"/>
              </a:rPr>
              <a:t>Initiate movement</a:t>
            </a:r>
          </a:p>
          <a:p>
            <a:pPr marL="228600" indent="-228600">
              <a:buAutoNum type="arabicPeriod"/>
            </a:pPr>
            <a:r>
              <a:rPr lang="en-US" sz="2800" dirty="0">
                <a:solidFill>
                  <a:schemeClr val="tx1"/>
                </a:solidFill>
                <a:latin typeface="+mn-lt"/>
              </a:rPr>
              <a:t>Conduct recon</a:t>
            </a:r>
          </a:p>
          <a:p>
            <a:pPr marL="228600" indent="-228600">
              <a:buAutoNum type="arabicPeriod"/>
            </a:pPr>
            <a:r>
              <a:rPr lang="en-US" sz="2800" dirty="0">
                <a:solidFill>
                  <a:schemeClr val="tx1"/>
                </a:solidFill>
                <a:latin typeface="+mn-lt"/>
              </a:rPr>
              <a:t>Complete the Plan</a:t>
            </a:r>
          </a:p>
          <a:p>
            <a:pPr marL="228600" indent="-228600">
              <a:buAutoNum type="arabicPeriod"/>
            </a:pPr>
            <a:r>
              <a:rPr lang="en-US" sz="2800" dirty="0">
                <a:solidFill>
                  <a:schemeClr val="tx1"/>
                </a:solidFill>
                <a:latin typeface="+mn-lt"/>
              </a:rPr>
              <a:t>Issue OPORD</a:t>
            </a:r>
          </a:p>
          <a:p>
            <a:pPr marL="228600" indent="-228600">
              <a:buAutoNum type="arabicPeriod"/>
            </a:pPr>
            <a:r>
              <a:rPr lang="en-US" sz="2800" dirty="0">
                <a:solidFill>
                  <a:schemeClr val="tx1"/>
                </a:solidFill>
                <a:latin typeface="+mn-lt"/>
              </a:rPr>
              <a:t>Supervise/Rehearse</a:t>
            </a:r>
          </a:p>
          <a:p>
            <a:endParaRPr lang="en-US" sz="10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2D5BFBCB-E2B6-0E48-8C92-A14BA13DEBEB}"/>
              </a:ext>
            </a:extLst>
          </p:cNvPr>
          <p:cNvSpPr txBox="1"/>
          <p:nvPr/>
        </p:nvSpPr>
        <p:spPr>
          <a:xfrm>
            <a:off x="5345888" y="1420549"/>
            <a:ext cx="1235534" cy="1015663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  <a:latin typeface="+mn-lt"/>
              </a:rPr>
              <a:t>C</a:t>
            </a:r>
            <a:r>
              <a:rPr lang="en-US" sz="1000" dirty="0">
                <a:solidFill>
                  <a:schemeClr val="tx1"/>
                </a:solidFill>
                <a:latin typeface="+mn-lt"/>
              </a:rPr>
              <a:t>riticality</a:t>
            </a:r>
          </a:p>
          <a:p>
            <a:r>
              <a:rPr lang="en-US" sz="1000" b="1" dirty="0">
                <a:solidFill>
                  <a:schemeClr val="tx1"/>
                </a:solidFill>
                <a:latin typeface="+mn-lt"/>
              </a:rPr>
              <a:t>A</a:t>
            </a:r>
            <a:r>
              <a:rPr lang="en-US" sz="1000" dirty="0">
                <a:solidFill>
                  <a:schemeClr val="tx1"/>
                </a:solidFill>
                <a:latin typeface="+mn-lt"/>
              </a:rPr>
              <a:t>ccessibility</a:t>
            </a:r>
          </a:p>
          <a:p>
            <a:r>
              <a:rPr lang="en-US" sz="1000" b="1" dirty="0">
                <a:solidFill>
                  <a:schemeClr val="tx1"/>
                </a:solidFill>
                <a:latin typeface="+mn-lt"/>
              </a:rPr>
              <a:t>R</a:t>
            </a:r>
            <a:r>
              <a:rPr lang="en-US" sz="1000" dirty="0">
                <a:solidFill>
                  <a:schemeClr val="tx1"/>
                </a:solidFill>
                <a:latin typeface="+mn-lt"/>
              </a:rPr>
              <a:t>ecoverability</a:t>
            </a:r>
          </a:p>
          <a:p>
            <a:r>
              <a:rPr lang="en-US" sz="1000" b="1" dirty="0">
                <a:solidFill>
                  <a:schemeClr val="tx1"/>
                </a:solidFill>
                <a:latin typeface="+mn-lt"/>
              </a:rPr>
              <a:t>V</a:t>
            </a:r>
            <a:r>
              <a:rPr lang="en-US" sz="1000" dirty="0">
                <a:solidFill>
                  <a:schemeClr val="tx1"/>
                </a:solidFill>
                <a:latin typeface="+mn-lt"/>
              </a:rPr>
              <a:t>ulnerability</a:t>
            </a:r>
          </a:p>
          <a:p>
            <a:r>
              <a:rPr lang="en-US" sz="1000" b="1" dirty="0">
                <a:solidFill>
                  <a:schemeClr val="tx1"/>
                </a:solidFill>
                <a:latin typeface="+mn-lt"/>
              </a:rPr>
              <a:t>E</a:t>
            </a:r>
            <a:r>
              <a:rPr lang="en-US" sz="1000" dirty="0">
                <a:solidFill>
                  <a:schemeClr val="tx1"/>
                </a:solidFill>
                <a:latin typeface="+mn-lt"/>
              </a:rPr>
              <a:t>ffect</a:t>
            </a:r>
          </a:p>
          <a:p>
            <a:r>
              <a:rPr lang="en-US" sz="1000" b="1" dirty="0" err="1">
                <a:solidFill>
                  <a:schemeClr val="tx1"/>
                </a:solidFill>
                <a:latin typeface="+mn-lt"/>
              </a:rPr>
              <a:t>R</a:t>
            </a:r>
            <a:r>
              <a:rPr lang="en-US" sz="1000" dirty="0" err="1">
                <a:solidFill>
                  <a:schemeClr val="tx1"/>
                </a:solidFill>
                <a:latin typeface="+mn-lt"/>
              </a:rPr>
              <a:t>ecognizability</a:t>
            </a:r>
            <a:endParaRPr lang="en-US" sz="10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DEC61545-3594-634D-83CE-F16C62AB0A0D}"/>
              </a:ext>
            </a:extLst>
          </p:cNvPr>
          <p:cNvSpPr txBox="1"/>
          <p:nvPr/>
        </p:nvSpPr>
        <p:spPr>
          <a:xfrm>
            <a:off x="5206335" y="2448669"/>
            <a:ext cx="1668598" cy="886396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  <a:latin typeface="+mn-lt"/>
              </a:rPr>
              <a:t>Situation</a:t>
            </a:r>
          </a:p>
          <a:p>
            <a:r>
              <a:rPr lang="en-US" sz="1000" b="1" dirty="0">
                <a:solidFill>
                  <a:schemeClr val="tx1"/>
                </a:solidFill>
                <a:latin typeface="+mn-lt"/>
              </a:rPr>
              <a:t>Mission (5 </a:t>
            </a:r>
            <a:r>
              <a:rPr lang="en-US" sz="1000" b="1" dirty="0" err="1">
                <a:solidFill>
                  <a:schemeClr val="tx1"/>
                </a:solidFill>
                <a:latin typeface="+mn-lt"/>
              </a:rPr>
              <a:t>Ws</a:t>
            </a:r>
            <a:r>
              <a:rPr lang="en-US" sz="1000" b="1" dirty="0">
                <a:solidFill>
                  <a:schemeClr val="tx1"/>
                </a:solidFill>
                <a:latin typeface="+mn-lt"/>
              </a:rPr>
              <a:t>)</a:t>
            </a:r>
          </a:p>
          <a:p>
            <a:r>
              <a:rPr lang="en-US" sz="1000" b="1" dirty="0">
                <a:solidFill>
                  <a:schemeClr val="tx1"/>
                </a:solidFill>
                <a:latin typeface="+mn-lt"/>
              </a:rPr>
              <a:t>General Instructions</a:t>
            </a:r>
          </a:p>
          <a:p>
            <a:r>
              <a:rPr lang="en-US" sz="1000" b="1" dirty="0">
                <a:solidFill>
                  <a:schemeClr val="tx1"/>
                </a:solidFill>
                <a:latin typeface="+mn-lt"/>
              </a:rPr>
              <a:t>Specific Instructions</a:t>
            </a:r>
          </a:p>
          <a:p>
            <a:r>
              <a:rPr lang="en-US" sz="1000" b="1" dirty="0">
                <a:solidFill>
                  <a:schemeClr val="tx1"/>
                </a:solidFill>
                <a:latin typeface="+mn-lt"/>
              </a:rPr>
              <a:t>Timeline</a:t>
            </a:r>
          </a:p>
        </p:txBody>
      </p: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CB3E052A-8E86-5446-BB83-38667911D0EC}"/>
              </a:ext>
            </a:extLst>
          </p:cNvPr>
          <p:cNvCxnSpPr>
            <a:cxnSpLocks/>
          </p:cNvCxnSpPr>
          <p:nvPr/>
        </p:nvCxnSpPr>
        <p:spPr bwMode="auto">
          <a:xfrm>
            <a:off x="4675592" y="3008406"/>
            <a:ext cx="318091" cy="1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id="{2C179077-F93F-D846-9BE8-38E98725B02B}"/>
              </a:ext>
            </a:extLst>
          </p:cNvPr>
          <p:cNvSpPr txBox="1"/>
          <p:nvPr/>
        </p:nvSpPr>
        <p:spPr>
          <a:xfrm>
            <a:off x="8550276" y="2551225"/>
            <a:ext cx="2057400" cy="4278094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b="1" u="sng" dirty="0">
                <a:solidFill>
                  <a:schemeClr val="tx1"/>
                </a:solidFill>
                <a:latin typeface="+mn-lt"/>
              </a:rPr>
              <a:t>Analytical Tools</a:t>
            </a:r>
          </a:p>
          <a:p>
            <a:endParaRPr lang="en-US" sz="1000" b="1" dirty="0">
              <a:solidFill>
                <a:schemeClr val="tx1"/>
              </a:solidFill>
              <a:latin typeface="+mn-lt"/>
            </a:endParaRPr>
          </a:p>
          <a:p>
            <a:r>
              <a:rPr lang="en-US" sz="1000" b="1" u="sng" dirty="0">
                <a:solidFill>
                  <a:schemeClr val="tx1"/>
                </a:solidFill>
                <a:latin typeface="+mn-lt"/>
              </a:rPr>
              <a:t>METT-TC</a:t>
            </a:r>
          </a:p>
          <a:p>
            <a:r>
              <a:rPr lang="en-US" sz="1000" b="1" dirty="0">
                <a:solidFill>
                  <a:schemeClr val="tx1"/>
                </a:solidFill>
                <a:latin typeface="+mn-lt"/>
              </a:rPr>
              <a:t>-Mission</a:t>
            </a:r>
          </a:p>
          <a:p>
            <a:r>
              <a:rPr lang="en-US" sz="1000" b="1" dirty="0">
                <a:solidFill>
                  <a:schemeClr val="tx1"/>
                </a:solidFill>
                <a:latin typeface="+mn-lt"/>
              </a:rPr>
              <a:t>-Enemy</a:t>
            </a:r>
          </a:p>
          <a:p>
            <a:r>
              <a:rPr lang="en-US" sz="1000" b="1" dirty="0">
                <a:solidFill>
                  <a:schemeClr val="tx1"/>
                </a:solidFill>
                <a:latin typeface="+mn-lt"/>
              </a:rPr>
              <a:t>-Time</a:t>
            </a:r>
          </a:p>
          <a:p>
            <a:r>
              <a:rPr lang="en-US" sz="1000" b="1" dirty="0">
                <a:solidFill>
                  <a:schemeClr val="tx1"/>
                </a:solidFill>
                <a:latin typeface="+mn-lt"/>
              </a:rPr>
              <a:t>-Terrain (OCOKA)</a:t>
            </a:r>
          </a:p>
          <a:p>
            <a:r>
              <a:rPr lang="en-US" sz="1000" b="1" dirty="0">
                <a:solidFill>
                  <a:schemeClr val="tx1"/>
                </a:solidFill>
                <a:latin typeface="+mn-lt"/>
              </a:rPr>
              <a:t>-Troops</a:t>
            </a:r>
          </a:p>
          <a:p>
            <a:r>
              <a:rPr lang="en-US" sz="1000" b="1" dirty="0">
                <a:solidFill>
                  <a:schemeClr val="tx1"/>
                </a:solidFill>
                <a:latin typeface="+mn-lt"/>
              </a:rPr>
              <a:t>-Civilian Considerations</a:t>
            </a:r>
          </a:p>
          <a:p>
            <a:endParaRPr lang="en-US" sz="1000" b="1" dirty="0">
              <a:solidFill>
                <a:schemeClr val="tx1"/>
              </a:solidFill>
              <a:latin typeface="+mn-lt"/>
            </a:endParaRPr>
          </a:p>
          <a:p>
            <a:r>
              <a:rPr lang="en-US" sz="1000" b="1" u="sng" dirty="0">
                <a:solidFill>
                  <a:schemeClr val="tx1"/>
                </a:solidFill>
                <a:latin typeface="+mn-lt"/>
              </a:rPr>
              <a:t>PMESII-PT</a:t>
            </a:r>
          </a:p>
          <a:p>
            <a:r>
              <a:rPr lang="en-US" sz="1000" b="1" dirty="0">
                <a:solidFill>
                  <a:schemeClr val="tx1"/>
                </a:solidFill>
                <a:latin typeface="+mn-lt"/>
              </a:rPr>
              <a:t>-Political </a:t>
            </a:r>
          </a:p>
          <a:p>
            <a:r>
              <a:rPr lang="en-US" sz="1000" b="1" dirty="0">
                <a:solidFill>
                  <a:schemeClr val="tx1"/>
                </a:solidFill>
                <a:latin typeface="+mn-lt"/>
              </a:rPr>
              <a:t>-Military</a:t>
            </a:r>
          </a:p>
          <a:p>
            <a:r>
              <a:rPr lang="en-US" sz="1000" b="1" dirty="0">
                <a:solidFill>
                  <a:schemeClr val="tx1"/>
                </a:solidFill>
                <a:latin typeface="+mn-lt"/>
              </a:rPr>
              <a:t>-Economic</a:t>
            </a:r>
          </a:p>
          <a:p>
            <a:r>
              <a:rPr lang="en-US" sz="1000" b="1" dirty="0">
                <a:solidFill>
                  <a:schemeClr val="tx1"/>
                </a:solidFill>
                <a:latin typeface="+mn-lt"/>
              </a:rPr>
              <a:t>-Social</a:t>
            </a:r>
          </a:p>
          <a:p>
            <a:r>
              <a:rPr lang="en-US" sz="1000" b="1" dirty="0">
                <a:solidFill>
                  <a:schemeClr val="tx1"/>
                </a:solidFill>
                <a:latin typeface="+mn-lt"/>
              </a:rPr>
              <a:t>-Information</a:t>
            </a:r>
          </a:p>
          <a:p>
            <a:r>
              <a:rPr lang="en-US" sz="1000" b="1" dirty="0">
                <a:solidFill>
                  <a:schemeClr val="tx1"/>
                </a:solidFill>
                <a:latin typeface="+mn-lt"/>
              </a:rPr>
              <a:t>-Infrastructure</a:t>
            </a:r>
          </a:p>
          <a:p>
            <a:r>
              <a:rPr lang="en-US" sz="1000" b="1" dirty="0">
                <a:solidFill>
                  <a:schemeClr val="tx1"/>
                </a:solidFill>
                <a:latin typeface="+mn-lt"/>
              </a:rPr>
              <a:t>-Physical Environment</a:t>
            </a:r>
          </a:p>
          <a:p>
            <a:r>
              <a:rPr lang="en-US" sz="1000" b="1" dirty="0">
                <a:solidFill>
                  <a:schemeClr val="tx1"/>
                </a:solidFill>
                <a:latin typeface="+mn-lt"/>
              </a:rPr>
              <a:t>-Time</a:t>
            </a:r>
          </a:p>
          <a:p>
            <a:endParaRPr lang="en-US" sz="1000" b="1" dirty="0">
              <a:solidFill>
                <a:schemeClr val="tx1"/>
              </a:solidFill>
              <a:latin typeface="+mn-lt"/>
            </a:endParaRPr>
          </a:p>
          <a:p>
            <a:r>
              <a:rPr lang="en-US" sz="1000" b="1" u="sng" dirty="0">
                <a:solidFill>
                  <a:schemeClr val="tx1"/>
                </a:solidFill>
                <a:latin typeface="+mn-lt"/>
              </a:rPr>
              <a:t>COAs</a:t>
            </a:r>
          </a:p>
          <a:p>
            <a:r>
              <a:rPr lang="en-US" sz="1000" b="1" dirty="0">
                <a:solidFill>
                  <a:schemeClr val="tx1"/>
                </a:solidFill>
                <a:latin typeface="+mn-lt"/>
              </a:rPr>
              <a:t>-Feasible</a:t>
            </a:r>
          </a:p>
          <a:p>
            <a:r>
              <a:rPr lang="en-US" sz="1000" b="1" dirty="0">
                <a:solidFill>
                  <a:schemeClr val="tx1"/>
                </a:solidFill>
                <a:latin typeface="+mn-lt"/>
              </a:rPr>
              <a:t>-Acceptable</a:t>
            </a:r>
          </a:p>
          <a:p>
            <a:r>
              <a:rPr lang="en-US" sz="1000" b="1" dirty="0">
                <a:solidFill>
                  <a:schemeClr val="tx1"/>
                </a:solidFill>
                <a:latin typeface="+mn-lt"/>
              </a:rPr>
              <a:t>-Suitable</a:t>
            </a:r>
          </a:p>
          <a:p>
            <a:r>
              <a:rPr lang="en-US" sz="1000" b="1" dirty="0">
                <a:solidFill>
                  <a:schemeClr val="tx1"/>
                </a:solidFill>
                <a:latin typeface="+mn-lt"/>
              </a:rPr>
              <a:t>-Complete</a:t>
            </a:r>
          </a:p>
          <a:p>
            <a:r>
              <a:rPr lang="en-US" sz="1000" b="1" dirty="0">
                <a:solidFill>
                  <a:schemeClr val="tx1"/>
                </a:solidFill>
                <a:latin typeface="+mn-lt"/>
              </a:rPr>
              <a:t>-Distinct</a:t>
            </a:r>
          </a:p>
          <a:p>
            <a:endParaRPr lang="en-US" sz="1000" b="1" dirty="0">
              <a:solidFill>
                <a:schemeClr val="tx1"/>
              </a:solidFill>
              <a:latin typeface="+mn-lt"/>
            </a:endParaRPr>
          </a:p>
        </p:txBody>
      </p: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939F1BD0-7699-7E49-AB79-E3E69C18DD2E}"/>
              </a:ext>
            </a:extLst>
          </p:cNvPr>
          <p:cNvCxnSpPr>
            <a:cxnSpLocks/>
            <a:endCxn id="39" idx="1"/>
          </p:cNvCxnSpPr>
          <p:nvPr/>
        </p:nvCxnSpPr>
        <p:spPr bwMode="auto">
          <a:xfrm>
            <a:off x="8124973" y="4618005"/>
            <a:ext cx="425303" cy="72267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9B6BF4C4-5C5B-C14C-87B0-2940D2F08DAF}"/>
              </a:ext>
            </a:extLst>
          </p:cNvPr>
          <p:cNvCxnSpPr>
            <a:cxnSpLocks/>
          </p:cNvCxnSpPr>
          <p:nvPr/>
        </p:nvCxnSpPr>
        <p:spPr bwMode="auto">
          <a:xfrm flipV="1">
            <a:off x="4608450" y="1876659"/>
            <a:ext cx="567564" cy="70146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id="{CA8C782F-E32D-6B4E-A5FB-AF85C76B2983}"/>
              </a:ext>
            </a:extLst>
          </p:cNvPr>
          <p:cNvSpPr txBox="1"/>
          <p:nvPr/>
        </p:nvSpPr>
        <p:spPr>
          <a:xfrm>
            <a:off x="4706715" y="4565758"/>
            <a:ext cx="1196608" cy="35702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  <a:latin typeface="+mn-lt"/>
              </a:rPr>
              <a:t>-SMEAC</a:t>
            </a:r>
          </a:p>
          <a:p>
            <a:r>
              <a:rPr lang="en-US" sz="1000" b="1" dirty="0">
                <a:solidFill>
                  <a:schemeClr val="tx1"/>
                </a:solidFill>
                <a:latin typeface="+mn-lt"/>
              </a:rPr>
              <a:t>-COA Sketch</a:t>
            </a:r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A99B62C1-C04B-7B45-964B-AAD75712AA14}"/>
              </a:ext>
            </a:extLst>
          </p:cNvPr>
          <p:cNvCxnSpPr>
            <a:cxnSpLocks/>
          </p:cNvCxnSpPr>
          <p:nvPr/>
        </p:nvCxnSpPr>
        <p:spPr bwMode="auto">
          <a:xfrm>
            <a:off x="4349751" y="4688776"/>
            <a:ext cx="258280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EADA5AE8-0C94-5A40-87B8-7F04787D1ACD}"/>
              </a:ext>
            </a:extLst>
          </p:cNvPr>
          <p:cNvCxnSpPr>
            <a:cxnSpLocks/>
          </p:cNvCxnSpPr>
          <p:nvPr/>
        </p:nvCxnSpPr>
        <p:spPr bwMode="auto">
          <a:xfrm>
            <a:off x="4892232" y="3464460"/>
            <a:ext cx="907311" cy="167073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9" name="TextBox 48">
            <a:extLst>
              <a:ext uri="{FF2B5EF4-FFF2-40B4-BE49-F238E27FC236}">
                <a16:creationId xmlns:a16="http://schemas.microsoft.com/office/drawing/2014/main" id="{FA6003B5-CE0C-2941-9D50-A447AA425EB8}"/>
              </a:ext>
            </a:extLst>
          </p:cNvPr>
          <p:cNvSpPr txBox="1"/>
          <p:nvPr/>
        </p:nvSpPr>
        <p:spPr>
          <a:xfrm>
            <a:off x="15436269" y="948266"/>
            <a:ext cx="105584" cy="1210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50" name="Picture 3">
            <a:hlinkClick r:id="rId3"/>
            <a:extLst>
              <a:ext uri="{FF2B5EF4-FFF2-40B4-BE49-F238E27FC236}">
                <a16:creationId xmlns:a16="http://schemas.microsoft.com/office/drawing/2014/main" id="{3C694468-6E27-1A42-8B4C-6C2F91BED2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7360" y="0"/>
            <a:ext cx="1847884" cy="18626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4828357"/>
      </p:ext>
    </p:extLst>
  </p:cSld>
  <p:clrMapOvr>
    <a:masterClrMapping/>
  </p:clrMapOvr>
  <p:transition advClick="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16225" y="228600"/>
            <a:ext cx="6248400" cy="457200"/>
          </a:xfrm>
        </p:spPr>
        <p:txBody>
          <a:bodyPr>
            <a:normAutofit fontScale="90000"/>
          </a:bodyPr>
          <a:lstStyle/>
          <a:p>
            <a:r>
              <a:rPr lang="en-US" dirty="0"/>
              <a:t>Troop Leading Procedures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FA6003B5-CE0C-2941-9D50-A447AA425EB8}"/>
              </a:ext>
            </a:extLst>
          </p:cNvPr>
          <p:cNvSpPr txBox="1"/>
          <p:nvPr/>
        </p:nvSpPr>
        <p:spPr>
          <a:xfrm>
            <a:off x="15436269" y="948266"/>
            <a:ext cx="105584" cy="1210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50" name="Picture 3">
            <a:hlinkClick r:id="rId3"/>
            <a:extLst>
              <a:ext uri="{FF2B5EF4-FFF2-40B4-BE49-F238E27FC236}">
                <a16:creationId xmlns:a16="http://schemas.microsoft.com/office/drawing/2014/main" id="{3C694468-6E27-1A42-8B4C-6C2F91BED2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7360" y="0"/>
            <a:ext cx="1847884" cy="18626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itle 1"/>
          <p:cNvSpPr txBox="1">
            <a:spLocks/>
          </p:cNvSpPr>
          <p:nvPr/>
        </p:nvSpPr>
        <p:spPr>
          <a:xfrm>
            <a:off x="682625" y="90603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1: Receive the Mission</a:t>
            </a:r>
            <a:endParaRPr lang="en-US" dirty="0"/>
          </a:p>
        </p:txBody>
      </p:sp>
      <p:sp>
        <p:nvSpPr>
          <p:cNvPr id="18" name="Content Placeholder 2"/>
          <p:cNvSpPr txBox="1">
            <a:spLocks/>
          </p:cNvSpPr>
          <p:nvPr/>
        </p:nvSpPr>
        <p:spPr>
          <a:xfrm>
            <a:off x="1241961" y="1862667"/>
            <a:ext cx="8763000" cy="5105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/>
              <a:t>Perform an initial assessment of the situation (Verify and Validate information)</a:t>
            </a:r>
          </a:p>
          <a:p>
            <a:r>
              <a:rPr lang="en-US" smtClean="0"/>
              <a:t>Analyze: CARVER (Criticality-Accessability-Recoverabilty-Vulnerability-Effect-Recognizability) </a:t>
            </a:r>
          </a:p>
          <a:p>
            <a:r>
              <a:rPr lang="en-US" smtClean="0"/>
              <a:t>Answer the 5 Ws: Who-What-When-Where-Why</a:t>
            </a:r>
          </a:p>
          <a:p>
            <a:pPr lvl="1"/>
            <a:r>
              <a:rPr lang="en-US" sz="2800" smtClean="0"/>
              <a:t>Commander’s Intent is most important to ID</a:t>
            </a:r>
          </a:p>
          <a:p>
            <a:r>
              <a:rPr lang="en-US" smtClean="0"/>
              <a:t>Obtain/analyze relevant information </a:t>
            </a:r>
          </a:p>
          <a:p>
            <a:pPr lvl="1"/>
            <a:r>
              <a:rPr lang="en-US" sz="2800" smtClean="0"/>
              <a:t>METT-TC</a:t>
            </a:r>
          </a:p>
          <a:p>
            <a:pPr lvl="1"/>
            <a:r>
              <a:rPr lang="en-US" sz="2800" smtClean="0"/>
              <a:t>PMESII-PT</a:t>
            </a:r>
          </a:p>
          <a:p>
            <a:r>
              <a:rPr lang="en-US" smtClean="0"/>
              <a:t>Allocate time available for planning and preparation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3126277"/>
      </p:ext>
    </p:extLst>
  </p:cSld>
  <p:clrMapOvr>
    <a:masterClrMapping/>
  </p:clrMapOvr>
  <p:transition advClick="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16225" y="228600"/>
            <a:ext cx="6248400" cy="457200"/>
          </a:xfrm>
        </p:spPr>
        <p:txBody>
          <a:bodyPr>
            <a:normAutofit fontScale="90000"/>
          </a:bodyPr>
          <a:lstStyle/>
          <a:p>
            <a:r>
              <a:rPr lang="en-US" dirty="0"/>
              <a:t>Troop Leading Procedures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FA6003B5-CE0C-2941-9D50-A447AA425EB8}"/>
              </a:ext>
            </a:extLst>
          </p:cNvPr>
          <p:cNvSpPr txBox="1"/>
          <p:nvPr/>
        </p:nvSpPr>
        <p:spPr>
          <a:xfrm>
            <a:off x="15436269" y="948266"/>
            <a:ext cx="105584" cy="1210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50" name="Picture 3">
            <a:hlinkClick r:id="rId3"/>
            <a:extLst>
              <a:ext uri="{FF2B5EF4-FFF2-40B4-BE49-F238E27FC236}">
                <a16:creationId xmlns:a16="http://schemas.microsoft.com/office/drawing/2014/main" id="{3C694468-6E27-1A42-8B4C-6C2F91BED2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7360" y="0"/>
            <a:ext cx="1847884" cy="18626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772886" y="8223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2: Issue WARNORD</a:t>
            </a:r>
            <a:endParaRPr lang="en-US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1331026" y="1694213"/>
            <a:ext cx="8763000" cy="5105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/>
              <a:t>Outlines what team needs to do right now to support planning and preparation</a:t>
            </a:r>
          </a:p>
          <a:p>
            <a:r>
              <a:rPr lang="en-US" smtClean="0"/>
              <a:t>Don’t delay just to wait for additional information, brief the team when you have relevant data</a:t>
            </a:r>
          </a:p>
          <a:p>
            <a:r>
              <a:rPr lang="en-US" i="1" smtClean="0"/>
              <a:t>Initial WARNORD format:</a:t>
            </a:r>
          </a:p>
          <a:p>
            <a:pPr lvl="1"/>
            <a:r>
              <a:rPr lang="en-US" sz="2800" i="1" smtClean="0"/>
              <a:t>Situation</a:t>
            </a:r>
          </a:p>
          <a:p>
            <a:pPr lvl="1"/>
            <a:r>
              <a:rPr lang="en-US" sz="2800" i="1" smtClean="0"/>
              <a:t>Mission</a:t>
            </a:r>
          </a:p>
          <a:p>
            <a:pPr lvl="1"/>
            <a:r>
              <a:rPr lang="en-US" sz="2800" i="1" smtClean="0"/>
              <a:t>General (TC)/Specific (TL) Instructions </a:t>
            </a:r>
          </a:p>
          <a:p>
            <a:pPr lvl="1"/>
            <a:r>
              <a:rPr lang="en-US" sz="2800" i="1" smtClean="0"/>
              <a:t>Timeline  </a:t>
            </a:r>
          </a:p>
          <a:p>
            <a:r>
              <a:rPr lang="en-US" smtClean="0"/>
              <a:t>Situation may dictate more/less detail (METT-TC)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4809740"/>
      </p:ext>
    </p:extLst>
  </p:cSld>
  <p:clrMapOvr>
    <a:masterClrMapping/>
  </p:clrMapOvr>
  <p:transition advClick="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16225" y="228600"/>
            <a:ext cx="6248400" cy="457200"/>
          </a:xfrm>
        </p:spPr>
        <p:txBody>
          <a:bodyPr>
            <a:normAutofit fontScale="90000"/>
          </a:bodyPr>
          <a:lstStyle/>
          <a:p>
            <a:r>
              <a:rPr lang="en-US" dirty="0"/>
              <a:t>Troop Leading Procedures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FA6003B5-CE0C-2941-9D50-A447AA425EB8}"/>
              </a:ext>
            </a:extLst>
          </p:cNvPr>
          <p:cNvSpPr txBox="1"/>
          <p:nvPr/>
        </p:nvSpPr>
        <p:spPr>
          <a:xfrm>
            <a:off x="15436269" y="948266"/>
            <a:ext cx="105584" cy="1210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50" name="Picture 3">
            <a:hlinkClick r:id="rId3"/>
            <a:extLst>
              <a:ext uri="{FF2B5EF4-FFF2-40B4-BE49-F238E27FC236}">
                <a16:creationId xmlns:a16="http://schemas.microsoft.com/office/drawing/2014/main" id="{3C694468-6E27-1A42-8B4C-6C2F91BED2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7360" y="0"/>
            <a:ext cx="1847884" cy="18626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CC3435C1-8C36-F24D-92CA-4A5C925B8F21}"/>
              </a:ext>
            </a:extLst>
          </p:cNvPr>
          <p:cNvSpPr txBox="1">
            <a:spLocks/>
          </p:cNvSpPr>
          <p:nvPr/>
        </p:nvSpPr>
        <p:spPr>
          <a:xfrm>
            <a:off x="755072" y="796081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2 </a:t>
            </a:r>
            <a:r>
              <a:rPr lang="en-US" dirty="0" err="1" smtClean="0"/>
              <a:t>Cont</a:t>
            </a:r>
            <a:r>
              <a:rPr lang="en-US" dirty="0" smtClean="0"/>
              <a:t>: Issue WARNORD</a:t>
            </a:r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E9A594E2-4CB0-0445-8F50-7C90F94E1C6C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/>
              <a:t>Situation</a:t>
            </a:r>
          </a:p>
          <a:p>
            <a:pPr lvl="1"/>
            <a:r>
              <a:rPr lang="en-US" smtClean="0"/>
              <a:t>Minimum details are given to include only the information the team needs to prepare</a:t>
            </a:r>
          </a:p>
          <a:p>
            <a:r>
              <a:rPr lang="en-US" smtClean="0"/>
              <a:t>Mission</a:t>
            </a:r>
          </a:p>
          <a:p>
            <a:pPr lvl="1"/>
            <a:r>
              <a:rPr lang="en-US" smtClean="0"/>
              <a:t>Brief but clear statement of what the team is to accomplish and the location or area in which it is to be done</a:t>
            </a:r>
          </a:p>
          <a:p>
            <a:pPr lvl="1"/>
            <a:r>
              <a:rPr lang="en-US" smtClean="0"/>
              <a:t>Should answer the 5 W’s</a:t>
            </a:r>
          </a:p>
          <a:p>
            <a:r>
              <a:rPr lang="en-US" i="1" smtClean="0"/>
              <a:t>General (TC)/Specific (TL) Instructions </a:t>
            </a:r>
          </a:p>
          <a:p>
            <a:pPr lvl="1"/>
            <a:r>
              <a:rPr lang="en-US" smtClean="0"/>
              <a:t>General and special organization (i.e. equipment carried by all vs. equipment carried by team member)</a:t>
            </a:r>
          </a:p>
          <a:p>
            <a:r>
              <a:rPr lang="en-US" smtClean="0"/>
              <a:t>Timeline</a:t>
            </a:r>
          </a:p>
          <a:p>
            <a:pPr lvl="1"/>
            <a:r>
              <a:rPr lang="en-US" smtClean="0"/>
              <a:t>Times and places for rehearsals, inspections, etc.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3385730"/>
      </p:ext>
    </p:extLst>
  </p:cSld>
  <p:clrMapOvr>
    <a:masterClrMapping/>
  </p:clrMapOvr>
  <p:transition advClick="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16225" y="228600"/>
            <a:ext cx="6248400" cy="457200"/>
          </a:xfrm>
        </p:spPr>
        <p:txBody>
          <a:bodyPr>
            <a:normAutofit fontScale="90000"/>
          </a:bodyPr>
          <a:lstStyle/>
          <a:p>
            <a:r>
              <a:rPr lang="en-US" dirty="0"/>
              <a:t>Troop Leading Procedures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FA6003B5-CE0C-2941-9D50-A447AA425EB8}"/>
              </a:ext>
            </a:extLst>
          </p:cNvPr>
          <p:cNvSpPr txBox="1"/>
          <p:nvPr/>
        </p:nvSpPr>
        <p:spPr>
          <a:xfrm>
            <a:off x="15436269" y="948266"/>
            <a:ext cx="105584" cy="1210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50" name="Picture 3">
            <a:hlinkClick r:id="rId3"/>
            <a:extLst>
              <a:ext uri="{FF2B5EF4-FFF2-40B4-BE49-F238E27FC236}">
                <a16:creationId xmlns:a16="http://schemas.microsoft.com/office/drawing/2014/main" id="{3C694468-6E27-1A42-8B4C-6C2F91BED2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7360" y="0"/>
            <a:ext cx="1847884" cy="18626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838200" y="68580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2 </a:t>
            </a:r>
            <a:r>
              <a:rPr lang="en-US" dirty="0" err="1" smtClean="0"/>
              <a:t>Cont</a:t>
            </a:r>
            <a:r>
              <a:rPr lang="en-US" dirty="0" smtClean="0"/>
              <a:t>: Issue WARNORD</a:t>
            </a:r>
            <a:endParaRPr lang="en-US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1372589" y="1652649"/>
            <a:ext cx="8763000" cy="51054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Timeline considerations</a:t>
            </a:r>
          </a:p>
          <a:p>
            <a:pPr lvl="1"/>
            <a:r>
              <a:rPr lang="en-US" sz="2800" dirty="0" smtClean="0"/>
              <a:t>Determine the useable time available to both you and your subordinates</a:t>
            </a:r>
          </a:p>
          <a:p>
            <a:pPr lvl="1"/>
            <a:r>
              <a:rPr lang="en-US" sz="2800" dirty="0" smtClean="0"/>
              <a:t>Identify Critical Times such as:</a:t>
            </a:r>
          </a:p>
          <a:p>
            <a:pPr lvl="2"/>
            <a:r>
              <a:rPr lang="en-US" sz="2800" dirty="0" smtClean="0"/>
              <a:t>Key times dictated by HHQ</a:t>
            </a:r>
          </a:p>
          <a:p>
            <a:pPr lvl="2"/>
            <a:r>
              <a:rPr lang="en-US" sz="2800" dirty="0" smtClean="0"/>
              <a:t>Briefs/Rehearsals</a:t>
            </a:r>
          </a:p>
          <a:p>
            <a:pPr lvl="2"/>
            <a:r>
              <a:rPr lang="en-US" sz="2800" dirty="0" smtClean="0"/>
              <a:t>Aircraft Take off </a:t>
            </a:r>
          </a:p>
          <a:p>
            <a:pPr lvl="1"/>
            <a:r>
              <a:rPr lang="en-US" sz="2800" dirty="0" smtClean="0"/>
              <a:t>Reverse Planning - Build your timetable starting with the conclusion of the mission and working backwards with identified critical times to present time</a:t>
            </a:r>
          </a:p>
          <a:p>
            <a:pPr lvl="1"/>
            <a:r>
              <a:rPr lang="en-US" sz="2800" dirty="0"/>
              <a:t>Use Time Management Tools</a:t>
            </a:r>
          </a:p>
          <a:p>
            <a:pPr lvl="2"/>
            <a:r>
              <a:rPr lang="en-US" sz="2800" dirty="0"/>
              <a:t>1/3 rule-1/3 of time allocated for planning, and 2/3 of time allocated for preparation/movement</a:t>
            </a:r>
          </a:p>
          <a:p>
            <a:pPr lvl="2"/>
            <a:r>
              <a:rPr lang="en-US" sz="2800" dirty="0"/>
              <a:t>Modern information systems, team architecture, standing TTP/SOPs may allow for a 1/5 – 4/5 planning ratio</a:t>
            </a:r>
          </a:p>
          <a:p>
            <a:pPr lvl="1"/>
            <a:endParaRPr lang="en-US" sz="2800" dirty="0" smtClean="0"/>
          </a:p>
          <a:p>
            <a:pPr marL="457200" lvl="1" indent="0">
              <a:buFont typeface="Arial" panose="020B0604020202020204" pitchFamily="34" charset="0"/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314774071"/>
      </p:ext>
    </p:extLst>
  </p:cSld>
  <p:clrMapOvr>
    <a:masterClrMapping/>
  </p:clrMapOvr>
  <p:transition advClick="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16225" y="228600"/>
            <a:ext cx="6248400" cy="457200"/>
          </a:xfrm>
        </p:spPr>
        <p:txBody>
          <a:bodyPr>
            <a:normAutofit fontScale="90000"/>
          </a:bodyPr>
          <a:lstStyle/>
          <a:p>
            <a:r>
              <a:rPr lang="en-US" dirty="0"/>
              <a:t>Troop Leading Procedures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FA6003B5-CE0C-2941-9D50-A447AA425EB8}"/>
              </a:ext>
            </a:extLst>
          </p:cNvPr>
          <p:cNvSpPr txBox="1"/>
          <p:nvPr/>
        </p:nvSpPr>
        <p:spPr>
          <a:xfrm>
            <a:off x="15436269" y="948266"/>
            <a:ext cx="105584" cy="1210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50" name="Picture 3">
            <a:hlinkClick r:id="rId3"/>
            <a:extLst>
              <a:ext uri="{FF2B5EF4-FFF2-40B4-BE49-F238E27FC236}">
                <a16:creationId xmlns:a16="http://schemas.microsoft.com/office/drawing/2014/main" id="{3C694468-6E27-1A42-8B4C-6C2F91BED2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7360" y="0"/>
            <a:ext cx="1847884" cy="18626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838200" y="71394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3: Make Tentative Plan</a:t>
            </a:r>
            <a:endParaRPr lang="en-US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366652" y="1633351"/>
            <a:ext cx="8763000" cy="5105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b="1" i="1" dirty="0" smtClean="0"/>
              <a:t>RAPID PLANNING (Crisis Response Operations)</a:t>
            </a:r>
            <a:r>
              <a:rPr lang="en-US" dirty="0" smtClean="0"/>
              <a:t>	</a:t>
            </a:r>
          </a:p>
          <a:p>
            <a:r>
              <a:rPr lang="en-US" dirty="0" smtClean="0"/>
              <a:t>Default to the logic that a </a:t>
            </a:r>
            <a:r>
              <a:rPr lang="en-US" b="1" i="1" dirty="0" smtClean="0"/>
              <a:t>timely and effective solution</a:t>
            </a:r>
            <a:r>
              <a:rPr lang="en-US" dirty="0" smtClean="0"/>
              <a:t> is more important than the optimal solution through detailed planning/COA development</a:t>
            </a:r>
          </a:p>
          <a:p>
            <a:r>
              <a:rPr lang="en-US" dirty="0" smtClean="0"/>
              <a:t>TC/TLs must determine when to apply rapid versus detailed planning</a:t>
            </a:r>
          </a:p>
          <a:p>
            <a:pPr lvl="1"/>
            <a:endParaRPr lang="en-US" sz="2800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971096" y="4186051"/>
            <a:ext cx="9938657" cy="45309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Font typeface="Arial" panose="020B0604020202020204" pitchFamily="34" charset="0"/>
              <a:buNone/>
            </a:pPr>
            <a:r>
              <a:rPr lang="en-US" sz="2800" u="sng" dirty="0" smtClean="0"/>
              <a:t>Steps to rapid plan development for Crisis operations:</a:t>
            </a:r>
          </a:p>
          <a:p>
            <a:pPr marL="971550" lvl="1" indent="-514350">
              <a:buFont typeface="Arial" panose="020B0604020202020204" pitchFamily="34" charset="0"/>
              <a:buAutoNum type="arabicPeriod"/>
            </a:pPr>
            <a:r>
              <a:rPr lang="en-US" sz="2800" dirty="0" smtClean="0"/>
              <a:t>Perform mission and situation analysis (METT-TC)</a:t>
            </a:r>
          </a:p>
          <a:p>
            <a:pPr marL="971550" lvl="1" indent="-514350">
              <a:buFont typeface="Arial" panose="020B0604020202020204" pitchFamily="34" charset="0"/>
              <a:buAutoNum type="arabicPeriod"/>
            </a:pPr>
            <a:r>
              <a:rPr lang="en-US" sz="2800" dirty="0" smtClean="0"/>
              <a:t>Develop a COA (Insert/</a:t>
            </a:r>
            <a:r>
              <a:rPr lang="en-US" sz="2800" dirty="0" err="1" smtClean="0"/>
              <a:t>Infil</a:t>
            </a:r>
            <a:r>
              <a:rPr lang="en-US" sz="2800" dirty="0" smtClean="0"/>
              <a:t>/AOO/</a:t>
            </a:r>
            <a:r>
              <a:rPr lang="en-US" sz="2800" dirty="0" err="1" smtClean="0"/>
              <a:t>Exfil</a:t>
            </a:r>
            <a:r>
              <a:rPr lang="en-US" sz="2800" dirty="0" smtClean="0"/>
              <a:t>/Extract)</a:t>
            </a:r>
          </a:p>
          <a:p>
            <a:pPr marL="971550" lvl="1" indent="-514350">
              <a:buFont typeface="Arial" panose="020B0604020202020204" pitchFamily="34" charset="0"/>
              <a:buAutoNum type="arabicPeriod"/>
            </a:pPr>
            <a:r>
              <a:rPr lang="en-US" sz="2800" dirty="0" smtClean="0"/>
              <a:t>Refine and validate the COA</a:t>
            </a:r>
          </a:p>
          <a:p>
            <a:pPr marL="971550" lvl="1" indent="-514350">
              <a:buFont typeface="Arial" panose="020B0604020202020204" pitchFamily="34" charset="0"/>
              <a:buAutoNum type="arabicPeriod"/>
            </a:pPr>
            <a:r>
              <a:rPr lang="en-US" sz="2800" dirty="0" smtClean="0"/>
              <a:t>Implement</a:t>
            </a:r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en-US" sz="2800" i="1" dirty="0" smtClean="0"/>
              <a:t>Note: TLP steps may occur simultaneously/continuously</a:t>
            </a:r>
            <a:r>
              <a:rPr lang="en-US" sz="2800" dirty="0" smtClean="0"/>
              <a:t>	</a:t>
            </a:r>
          </a:p>
          <a:p>
            <a:pPr lvl="1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64610119"/>
      </p:ext>
    </p:extLst>
  </p:cSld>
  <p:clrMapOvr>
    <a:masterClrMapping/>
  </p:clrMapOvr>
  <p:transition advClick="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16225" y="228600"/>
            <a:ext cx="6248400" cy="457200"/>
          </a:xfrm>
        </p:spPr>
        <p:txBody>
          <a:bodyPr>
            <a:normAutofit fontScale="90000"/>
          </a:bodyPr>
          <a:lstStyle/>
          <a:p>
            <a:r>
              <a:rPr lang="en-US" dirty="0"/>
              <a:t>Troop Leading Procedures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FA6003B5-CE0C-2941-9D50-A447AA425EB8}"/>
              </a:ext>
            </a:extLst>
          </p:cNvPr>
          <p:cNvSpPr txBox="1"/>
          <p:nvPr/>
        </p:nvSpPr>
        <p:spPr>
          <a:xfrm>
            <a:off x="15436269" y="948266"/>
            <a:ext cx="105584" cy="1210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50" name="Picture 3">
            <a:hlinkClick r:id="rId3"/>
            <a:extLst>
              <a:ext uri="{FF2B5EF4-FFF2-40B4-BE49-F238E27FC236}">
                <a16:creationId xmlns:a16="http://schemas.microsoft.com/office/drawing/2014/main" id="{3C694468-6E27-1A42-8B4C-6C2F91BED2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7360" y="0"/>
            <a:ext cx="1847884" cy="18626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796636" y="762001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4: Initiate Movement</a:t>
            </a:r>
            <a:endParaRPr lang="en-US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1271649" y="1752600"/>
            <a:ext cx="8763000" cy="5105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/>
              <a:t>Initiate any movement necessary</a:t>
            </a:r>
          </a:p>
          <a:p>
            <a:pPr lvl="1"/>
            <a:r>
              <a:rPr lang="en-US" sz="2800" smtClean="0"/>
              <a:t>To continue mission preparation</a:t>
            </a:r>
          </a:p>
          <a:p>
            <a:pPr lvl="1"/>
            <a:r>
              <a:rPr lang="en-US" sz="2800" smtClean="0"/>
              <a:t>Position the team for execution</a:t>
            </a:r>
          </a:p>
          <a:p>
            <a:r>
              <a:rPr lang="en-US" smtClean="0"/>
              <a:t>Provide </a:t>
            </a:r>
            <a:r>
              <a:rPr lang="en-US" b="1" smtClean="0"/>
              <a:t>clear and purposeful direction</a:t>
            </a:r>
          </a:p>
          <a:p>
            <a:r>
              <a:rPr lang="en-US" smtClean="0"/>
              <a:t>Initial movement is usually sometime before making a tentative plan</a:t>
            </a:r>
          </a:p>
          <a:p>
            <a:r>
              <a:rPr lang="en-US" smtClean="0"/>
              <a:t>Essential when time is short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4554608"/>
      </p:ext>
    </p:extLst>
  </p:cSld>
  <p:clrMapOvr>
    <a:masterClrMapping/>
  </p:clrMapOvr>
  <p:transition advClick="0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1248</Words>
  <Application>Microsoft Office PowerPoint</Application>
  <PresentationFormat>Widescreen</PresentationFormat>
  <Paragraphs>254</Paragraphs>
  <Slides>22</Slides>
  <Notes>22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0" baseType="lpstr">
      <vt:lpstr>Arial</vt:lpstr>
      <vt:lpstr>Arial Black</vt:lpstr>
      <vt:lpstr>Bookman Old Style</vt:lpstr>
      <vt:lpstr>Calibri</vt:lpstr>
      <vt:lpstr>Calibri Light</vt:lpstr>
      <vt:lpstr>Lucida Sans Unicode</vt:lpstr>
      <vt:lpstr>Office Theme</vt:lpstr>
      <vt:lpstr>Document</vt:lpstr>
      <vt:lpstr>PowerPoint Presentation</vt:lpstr>
      <vt:lpstr>Where to Begin</vt:lpstr>
      <vt:lpstr>Troop Leading Procedures</vt:lpstr>
      <vt:lpstr>Troop Leading Procedures</vt:lpstr>
      <vt:lpstr>Troop Leading Procedures</vt:lpstr>
      <vt:lpstr>Troop Leading Procedures</vt:lpstr>
      <vt:lpstr>Troop Leading Procedures</vt:lpstr>
      <vt:lpstr>Troop Leading Procedures</vt:lpstr>
      <vt:lpstr>Troop Leading Procedures</vt:lpstr>
      <vt:lpstr>Troop Leading Procedures</vt:lpstr>
      <vt:lpstr>Troop Leading Procedures</vt:lpstr>
      <vt:lpstr>Troop Leading Procedures</vt:lpstr>
      <vt:lpstr>METT-TC</vt:lpstr>
      <vt:lpstr>OCOKA (Terrain Analysis)</vt:lpstr>
      <vt:lpstr>CDR’s Estimate Process</vt:lpstr>
      <vt:lpstr>Decision Making Process</vt:lpstr>
      <vt:lpstr>Mission Analysis</vt:lpstr>
      <vt:lpstr>Course of Action Development</vt:lpstr>
      <vt:lpstr>COA Synch/Wargame</vt:lpstr>
      <vt:lpstr>OPORD Development</vt:lpstr>
      <vt:lpstr>Rehearse</vt:lpstr>
      <vt:lpstr>Summary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Objectives</dc:title>
  <dc:creator>Ashton Long</dc:creator>
  <cp:lastModifiedBy>CALDWELL, JAMES C Maj USAF AFSOC 24 SOW STTS/RAS</cp:lastModifiedBy>
  <cp:revision>12</cp:revision>
  <dcterms:created xsi:type="dcterms:W3CDTF">2019-07-19T00:32:48Z</dcterms:created>
  <dcterms:modified xsi:type="dcterms:W3CDTF">2019-09-17T20:54:25Z</dcterms:modified>
</cp:coreProperties>
</file>